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12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3" r:id="rId3"/>
    <p:sldId id="261" r:id="rId4"/>
    <p:sldId id="279" r:id="rId5"/>
    <p:sldId id="264" r:id="rId6"/>
    <p:sldId id="289" r:id="rId7"/>
    <p:sldId id="265" r:id="rId8"/>
    <p:sldId id="274" r:id="rId9"/>
    <p:sldId id="275" r:id="rId10"/>
    <p:sldId id="288" r:id="rId11"/>
    <p:sldId id="287" r:id="rId12"/>
    <p:sldId id="277" r:id="rId13"/>
    <p:sldId id="286" r:id="rId14"/>
    <p:sldId id="280" r:id="rId15"/>
    <p:sldId id="281" r:id="rId16"/>
    <p:sldId id="282" r:id="rId17"/>
    <p:sldId id="283" r:id="rId18"/>
    <p:sldId id="284" r:id="rId19"/>
    <p:sldId id="285" r:id="rId20"/>
    <p:sldId id="290" r:id="rId21"/>
    <p:sldId id="291" r:id="rId22"/>
    <p:sldId id="293" r:id="rId23"/>
    <p:sldId id="292" r:id="rId24"/>
    <p:sldId id="270" r:id="rId25"/>
    <p:sldId id="257" r:id="rId26"/>
    <p:sldId id="262" r:id="rId27"/>
    <p:sldId id="266" r:id="rId28"/>
    <p:sldId id="269" r:id="rId29"/>
    <p:sldId id="267" r:id="rId30"/>
    <p:sldId id="273" r:id="rId31"/>
  </p:sldIdLst>
  <p:sldSz cx="9144000" cy="6858000" type="screen4x3"/>
  <p:notesSz cx="6797675" cy="9926638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72" d="100"/>
          <a:sy n="72" d="100"/>
        </p:scale>
        <p:origin x="34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-3058" y="-8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2E769-E85A-45A4-A2DE-0009192EF993}" type="datetimeFigureOut">
              <a:rPr lang="sv-SE" smtClean="0"/>
              <a:pPr/>
              <a:t>2015-03-17</a:t>
            </a:fld>
            <a:endParaRPr lang="en-GB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17339-82C4-43E9-AE6E-97C55C46C67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0414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94E0B-D286-45A8-9C48-CA7C77316C5E}" type="datetimeFigureOut">
              <a:rPr lang="sv-SE" smtClean="0"/>
              <a:pPr/>
              <a:t>2015-03-17</a:t>
            </a:fld>
            <a:endParaRPr lang="en-GB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65127-3D34-4191-B8AB-5DEDB55277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2D2B3A-6A69-43C5-A821-B51E1F0C50DD}" type="slidenum">
              <a:rPr lang="sv-SE" smtClean="0"/>
              <a:pPr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109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843608" y="1249906"/>
            <a:ext cx="4824000" cy="1470025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000"/>
              </a:lnSpc>
              <a:defRPr sz="3600" b="1"/>
            </a:lvl1pPr>
          </a:lstStyle>
          <a:p>
            <a:r>
              <a:rPr lang="sv-SE" dirty="0" smtClean="0"/>
              <a:t>Rubrik</a:t>
            </a:r>
            <a:endParaRPr lang="en-GB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843608" y="2733876"/>
            <a:ext cx="4824000" cy="5040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4000"/>
              </a:lnSpc>
              <a:spcBef>
                <a:spcPts val="0"/>
              </a:spcBef>
              <a:buNone/>
              <a:defRPr sz="3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err="1" smtClean="0"/>
              <a:t>ev</a:t>
            </a:r>
            <a:r>
              <a:rPr lang="en-GB" dirty="0" smtClean="0"/>
              <a:t>. </a:t>
            </a:r>
            <a:r>
              <a:rPr lang="en-GB" dirty="0" err="1" smtClean="0"/>
              <a:t>underrubrik</a:t>
            </a:r>
            <a:endParaRPr lang="en-GB" dirty="0"/>
          </a:p>
        </p:txBody>
      </p:sp>
      <p:sp>
        <p:nvSpPr>
          <p:cNvPr id="9" name="Platshållare för text 8"/>
          <p:cNvSpPr>
            <a:spLocks noGrp="1"/>
          </p:cNvSpPr>
          <p:nvPr>
            <p:ph type="body" sz="quarter" idx="13" hasCustomPrompt="1"/>
          </p:nvPr>
        </p:nvSpPr>
        <p:spPr>
          <a:xfrm>
            <a:off x="1843608" y="3605097"/>
            <a:ext cx="4824000" cy="1368425"/>
          </a:xfrm>
        </p:spPr>
        <p:txBody>
          <a:bodyPr>
            <a:norm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FontTx/>
              <a:buNone/>
              <a:defRPr sz="3000"/>
            </a:lvl1pPr>
          </a:lstStyle>
          <a:p>
            <a:pPr lvl="0"/>
            <a:r>
              <a:rPr lang="sv-SE" dirty="0" smtClean="0"/>
              <a:t>Förnamn Efternamn</a:t>
            </a:r>
            <a:endParaRPr lang="en-GB" dirty="0"/>
          </a:p>
        </p:txBody>
      </p:sp>
      <p:pic>
        <p:nvPicPr>
          <p:cNvPr id="11" name="Bildobjekt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4971398"/>
            <a:ext cx="9143245" cy="1913986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485" y="548680"/>
            <a:ext cx="576675" cy="104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8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97200" y="831600"/>
            <a:ext cx="6347208" cy="854968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897199" y="2156098"/>
            <a:ext cx="6355541" cy="3211785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GB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02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" y="283"/>
            <a:ext cx="9143245" cy="6857434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88654" y="1340768"/>
            <a:ext cx="6043345" cy="1362075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4000"/>
              </a:lnSpc>
              <a:defRPr sz="3600" b="1" cap="none" baseline="0">
                <a:solidFill>
                  <a:schemeClr val="bg1"/>
                </a:solidFill>
              </a:defRPr>
            </a:lvl1pPr>
          </a:lstStyle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 hasCustomPrompt="1"/>
          </p:nvPr>
        </p:nvSpPr>
        <p:spPr>
          <a:xfrm>
            <a:off x="1888654" y="2743969"/>
            <a:ext cx="6048672" cy="1500187"/>
          </a:xfrm>
        </p:spPr>
        <p:txBody>
          <a:bodyPr lIns="0" tIns="0" rIns="0" bIns="0" anchor="t" anchorCtr="0">
            <a:noAutofit/>
          </a:bodyPr>
          <a:lstStyle>
            <a:lvl1pPr marL="0" indent="0">
              <a:lnSpc>
                <a:spcPts val="4000"/>
              </a:lnSpc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ev. underrubrik</a:t>
            </a:r>
          </a:p>
        </p:txBody>
      </p:sp>
    </p:spTree>
    <p:extLst>
      <p:ext uri="{BB962C8B-B14F-4D97-AF65-F5344CB8AC3E}">
        <p14:creationId xmlns:p14="http://schemas.microsoft.com/office/powerpoint/2010/main" val="1205731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och bild till hö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882800" y="2113200"/>
            <a:ext cx="3226643" cy="3240000"/>
          </a:xfrm>
        </p:spPr>
        <p:txBody>
          <a:bodyPr/>
          <a:lstStyle>
            <a:lvl1pPr>
              <a:lnSpc>
                <a:spcPts val="2800"/>
              </a:lnSpc>
              <a:spcBef>
                <a:spcPts val="200"/>
              </a:spcBef>
              <a:spcAft>
                <a:spcPts val="600"/>
              </a:spcAft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C28D-465F-4F43-BDB1-26BD7891D2D0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tshållare för bild 9"/>
          <p:cNvSpPr>
            <a:spLocks noGrp="1"/>
          </p:cNvSpPr>
          <p:nvPr>
            <p:ph type="pic" sz="quarter" idx="13"/>
          </p:nvPr>
        </p:nvSpPr>
        <p:spPr>
          <a:xfrm>
            <a:off x="5148263" y="2170800"/>
            <a:ext cx="3276000" cy="320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r>
              <a:rPr lang="sv-SE" smtClean="0"/>
              <a:t>Klicka på ikonen för att lägga till en bild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57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nktlista och bild till vä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0C28D-465F-4F43-BDB1-26BD7891D2D0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Platshållare för bild 9"/>
          <p:cNvSpPr>
            <a:spLocks noGrp="1"/>
          </p:cNvSpPr>
          <p:nvPr>
            <p:ph type="pic" sz="quarter" idx="13"/>
          </p:nvPr>
        </p:nvSpPr>
        <p:spPr>
          <a:xfrm>
            <a:off x="1872064" y="2170800"/>
            <a:ext cx="3276000" cy="3204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r>
              <a:rPr lang="sv-SE" smtClean="0"/>
              <a:t>Klicka på ikonen för att lägga till en bild</a:t>
            </a:r>
            <a:endParaRPr lang="en-GB"/>
          </a:p>
        </p:txBody>
      </p:sp>
      <p:sp>
        <p:nvSpPr>
          <p:cNvPr id="9" name="Platshållare för innehåll 2"/>
          <p:cNvSpPr>
            <a:spLocks noGrp="1"/>
          </p:cNvSpPr>
          <p:nvPr>
            <p:ph sz="half" idx="1"/>
          </p:nvPr>
        </p:nvSpPr>
        <p:spPr>
          <a:xfrm>
            <a:off x="5436096" y="2113200"/>
            <a:ext cx="3168352" cy="3240000"/>
          </a:xfrm>
        </p:spPr>
        <p:txBody>
          <a:bodyPr/>
          <a:lstStyle>
            <a:lvl1pPr>
              <a:lnSpc>
                <a:spcPts val="2800"/>
              </a:lnSpc>
              <a:spcBef>
                <a:spcPts val="200"/>
              </a:spcBef>
              <a:spcAft>
                <a:spcPts val="600"/>
              </a:spcAft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</p:txBody>
      </p:sp>
    </p:spTree>
    <p:extLst>
      <p:ext uri="{BB962C8B-B14F-4D97-AF65-F5344CB8AC3E}">
        <p14:creationId xmlns:p14="http://schemas.microsoft.com/office/powerpoint/2010/main" val="183950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a för utfalland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anchor="ctr" anchorCtr="0"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sv-SE" smtClean="0"/>
              <a:t>Klicka på ikonen för att lägga till en bild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734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GB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E4656-9A3C-4087-92AD-3DEA1F1F71FB}" type="datetime1">
              <a:rPr lang="sv-SE" smtClean="0"/>
              <a:pPr/>
              <a:t>2015-03-17</a:t>
            </a:fld>
            <a:endParaRPr lang="en-GB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7193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ande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87" y="548680"/>
            <a:ext cx="576073" cy="1039370"/>
          </a:xfrm>
          <a:prstGeom prst="rect">
            <a:avLst/>
          </a:prstGeom>
        </p:spPr>
      </p:pic>
      <p:sp>
        <p:nvSpPr>
          <p:cNvPr id="8" name="textruta 7"/>
          <p:cNvSpPr txBox="1"/>
          <p:nvPr userDrawn="1"/>
        </p:nvSpPr>
        <p:spPr>
          <a:xfrm>
            <a:off x="1865287" y="1662708"/>
            <a:ext cx="3240360" cy="60529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sv-SE" sz="3600" b="1" dirty="0" smtClean="0"/>
              <a:t>Tack för oss!</a:t>
            </a:r>
            <a:endParaRPr lang="sv-SE" sz="3600" b="1" dirty="0"/>
          </a:p>
        </p:txBody>
      </p:sp>
      <p:sp>
        <p:nvSpPr>
          <p:cNvPr id="10" name="Platshållare för text 9"/>
          <p:cNvSpPr>
            <a:spLocks noGrp="1"/>
          </p:cNvSpPr>
          <p:nvPr>
            <p:ph type="body" sz="quarter" idx="10" hasCustomPrompt="1"/>
          </p:nvPr>
        </p:nvSpPr>
        <p:spPr>
          <a:xfrm>
            <a:off x="1865287" y="3212976"/>
            <a:ext cx="5543600" cy="1656184"/>
          </a:xfrm>
        </p:spPr>
        <p:txBody>
          <a:bodyPr/>
          <a:lstStyle>
            <a:lvl1pPr marL="0" indent="0">
              <a:lnSpc>
                <a:spcPts val="3200"/>
              </a:lnSpc>
              <a:spcBef>
                <a:spcPts val="0"/>
              </a:spcBef>
              <a:buFontTx/>
              <a:buNone/>
              <a:defRPr sz="3000"/>
            </a:lvl1pPr>
          </a:lstStyle>
          <a:p>
            <a:pPr lvl="0"/>
            <a:r>
              <a:rPr lang="sv-SE" dirty="0" smtClean="0"/>
              <a:t>Förnamn Efternamn</a:t>
            </a:r>
          </a:p>
          <a:p>
            <a:pPr lvl="0"/>
            <a:r>
              <a:rPr lang="sv-SE" dirty="0" smtClean="0"/>
              <a:t>fornamn.efternamn@gavle.se</a:t>
            </a:r>
          </a:p>
          <a:p>
            <a:pPr lvl="0"/>
            <a:r>
              <a:rPr lang="sv-SE" dirty="0" smtClean="0"/>
              <a:t>Tel 026-17 88 99</a:t>
            </a:r>
          </a:p>
        </p:txBody>
      </p:sp>
      <p:sp>
        <p:nvSpPr>
          <p:cNvPr id="11" name="textruta 10"/>
          <p:cNvSpPr txBox="1"/>
          <p:nvPr userDrawn="1"/>
        </p:nvSpPr>
        <p:spPr>
          <a:xfrm>
            <a:off x="1865287" y="2789306"/>
            <a:ext cx="3240360" cy="5052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ts val="3200"/>
              </a:lnSpc>
              <a:spcBef>
                <a:spcPct val="20000"/>
              </a:spcBef>
              <a:buFontTx/>
              <a:buNone/>
              <a:defRPr sz="3000"/>
            </a:lvl1pPr>
            <a:lvl2pPr marL="333375" indent="-152400">
              <a:lnSpc>
                <a:spcPts val="2200"/>
              </a:lnSpc>
              <a:spcBef>
                <a:spcPct val="20000"/>
              </a:spcBef>
              <a:buFont typeface="Arial" pitchFamily="34" charset="0"/>
              <a:buChar char="–"/>
            </a:lvl2pPr>
            <a:lvl3pPr marL="466725" indent="-152400">
              <a:lnSpc>
                <a:spcPts val="1800"/>
              </a:lnSpc>
              <a:spcBef>
                <a:spcPct val="20000"/>
              </a:spcBef>
              <a:buFont typeface="Arial" pitchFamily="34" charset="0"/>
              <a:buChar char="•"/>
              <a:tabLst/>
              <a:defRPr sz="1600"/>
            </a:lvl3pPr>
            <a:lvl4pPr marL="628650" indent="-171450">
              <a:lnSpc>
                <a:spcPts val="1800"/>
              </a:lnSpc>
              <a:spcBef>
                <a:spcPct val="20000"/>
              </a:spcBef>
              <a:buFont typeface="Arial" pitchFamily="34" charset="0"/>
              <a:buChar char="–"/>
              <a:defRPr sz="1600"/>
            </a:lvl4pPr>
            <a:lvl5pPr marL="809625" indent="-190500">
              <a:lnSpc>
                <a:spcPts val="1800"/>
              </a:lnSpc>
              <a:spcBef>
                <a:spcPct val="20000"/>
              </a:spcBef>
              <a:buFont typeface="Arial" pitchFamily="34" charset="0"/>
              <a:buChar char="»"/>
              <a:defRPr sz="14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/>
            <a:r>
              <a:rPr lang="sv-SE" dirty="0" smtClean="0"/>
              <a:t>Kontaktuppgifter</a:t>
            </a:r>
            <a:endParaRPr lang="sv-SE" dirty="0"/>
          </a:p>
        </p:txBody>
      </p:sp>
      <p:pic>
        <p:nvPicPr>
          <p:cNvPr id="12" name="Bildobjekt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4971398"/>
            <a:ext cx="9143245" cy="19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45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ubrik 10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Slide title – Arial Bold 26pt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9582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4944014"/>
            <a:ext cx="9143245" cy="1913986"/>
          </a:xfrm>
          <a:prstGeom prst="rect">
            <a:avLst/>
          </a:prstGeom>
        </p:spPr>
      </p:pic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897200" y="831600"/>
            <a:ext cx="6779256" cy="85496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sv-SE" dirty="0" smtClean="0"/>
              <a:t>Klicka här för att ändra format</a:t>
            </a:r>
            <a:endParaRPr lang="en-GB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897200" y="2156098"/>
            <a:ext cx="6779256" cy="32117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 smtClean="0"/>
              <a:t>Klicka här för att ändra format på bakgrundstexten</a:t>
            </a:r>
          </a:p>
          <a:p>
            <a:pPr lvl="1"/>
            <a:r>
              <a:rPr lang="sv-SE" dirty="0" smtClean="0"/>
              <a:t>Nivå två</a:t>
            </a:r>
          </a:p>
          <a:p>
            <a:pPr lvl="2"/>
            <a:r>
              <a:rPr lang="sv-SE" dirty="0" smtClean="0"/>
              <a:t>Nivå tre</a:t>
            </a:r>
          </a:p>
          <a:p>
            <a:pPr lvl="3"/>
            <a:r>
              <a:rPr lang="sv-SE" dirty="0" smtClean="0"/>
              <a:t>Nivå fyra</a:t>
            </a:r>
          </a:p>
          <a:p>
            <a:pPr lvl="4"/>
            <a:r>
              <a:rPr lang="sv-SE" dirty="0" smtClean="0"/>
              <a:t>Nivå fem</a:t>
            </a:r>
            <a:endParaRPr lang="en-GB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7779905" y="523572"/>
            <a:ext cx="464503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900"/>
              </a:lnSpc>
              <a:defRPr sz="700" b="1">
                <a:solidFill>
                  <a:schemeClr val="tx1"/>
                </a:solidFill>
              </a:defRPr>
            </a:lvl1pPr>
          </a:lstStyle>
          <a:p>
            <a:fld id="{F50E4656-9A3C-4087-92AD-3DEA1F1F71FB}" type="datetime1">
              <a:rPr lang="sv-SE" smtClean="0"/>
              <a:pPr/>
              <a:t>2015-03-17</a:t>
            </a:fld>
            <a:endParaRPr lang="en-GB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5937018" y="523572"/>
            <a:ext cx="174347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lnSpc>
                <a:spcPts val="900"/>
              </a:lnSpc>
              <a:defRPr sz="700" b="1">
                <a:solidFill>
                  <a:schemeClr val="tx1"/>
                </a:solidFill>
              </a:defRPr>
            </a:lvl1pPr>
          </a:lstStyle>
          <a:p>
            <a:r>
              <a:rPr lang="en-GB" dirty="0" err="1" smtClean="0"/>
              <a:t>Gävle</a:t>
            </a:r>
            <a:r>
              <a:rPr lang="en-GB" dirty="0" smtClean="0"/>
              <a:t> </a:t>
            </a:r>
            <a:r>
              <a:rPr lang="en-GB" dirty="0" err="1" smtClean="0"/>
              <a:t>kommun</a:t>
            </a:r>
            <a:endParaRPr lang="en-GB" dirty="0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253833" y="523572"/>
            <a:ext cx="360040" cy="10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900"/>
              </a:lnSpc>
              <a:defRPr sz="700" b="1">
                <a:solidFill>
                  <a:schemeClr val="tx1"/>
                </a:solidFill>
              </a:defRPr>
            </a:lvl1pPr>
          </a:lstStyle>
          <a:p>
            <a:fld id="{5931CCED-C06E-4325-AB7A-98A9C7CD34E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43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6" r:id="rId5"/>
    <p:sldLayoutId id="2147483657" r:id="rId6"/>
    <p:sldLayoutId id="2147483659" r:id="rId7"/>
    <p:sldLayoutId id="2147483658" r:id="rId8"/>
    <p:sldLayoutId id="2147483660" r:id="rId9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ts val="26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33375" indent="-138113" algn="l" defTabSz="914400" rtl="0" eaLnBrk="1" latinLnBrk="0" hangingPunct="1">
        <a:lnSpc>
          <a:spcPts val="22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66725" indent="-134938" algn="l" defTabSz="914400" rtl="0" eaLnBrk="1" latinLnBrk="0" hangingPunct="1">
        <a:lnSpc>
          <a:spcPts val="1800"/>
        </a:lnSpc>
        <a:spcBef>
          <a:spcPct val="20000"/>
        </a:spcBef>
        <a:buFont typeface="Arial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28650" indent="-149225" algn="l" defTabSz="914400" rtl="0" eaLnBrk="1" latinLnBrk="0" hangingPunct="1">
        <a:lnSpc>
          <a:spcPts val="1800"/>
        </a:lnSpc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09625" indent="-190500" algn="l" defTabSz="914400" rtl="0" eaLnBrk="1" latinLnBrk="0" hangingPunct="1">
        <a:lnSpc>
          <a:spcPts val="1800"/>
        </a:lnSpc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vle.s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elin.edling@gavle.s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843608" y="908720"/>
            <a:ext cx="4824000" cy="1470025"/>
          </a:xfrm>
        </p:spPr>
        <p:txBody>
          <a:bodyPr/>
          <a:lstStyle/>
          <a:p>
            <a:r>
              <a:rPr lang="sv-SE" dirty="0" smtClean="0"/>
              <a:t>Workshop - Värmepump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quarter" idx="13"/>
          </p:nvPr>
        </p:nvSpPr>
        <p:spPr>
          <a:xfrm>
            <a:off x="1835696" y="2348880"/>
            <a:ext cx="4824000" cy="1368425"/>
          </a:xfrm>
        </p:spPr>
        <p:txBody>
          <a:bodyPr>
            <a:normAutofit/>
          </a:bodyPr>
          <a:lstStyle/>
          <a:p>
            <a:r>
              <a:rPr lang="sv-SE" sz="1600" dirty="0" smtClean="0"/>
              <a:t>Elin Edling</a:t>
            </a:r>
          </a:p>
        </p:txBody>
      </p:sp>
      <p:pic>
        <p:nvPicPr>
          <p:cNvPr id="5" name="Picture 2" descr="http://t2.gstatic.com/images?q=tbn:ANd9GcRkIQbd8DOnWsk1bYBIKmZIz9FEFSRKBZuMFhVs8fEPOaSomDC9EdyPc3xqC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3608" y="2924944"/>
            <a:ext cx="3081551" cy="2088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76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8" name="Rubrik 1"/>
          <p:cNvSpPr txBox="1">
            <a:spLocks/>
          </p:cNvSpPr>
          <p:nvPr/>
        </p:nvSpPr>
        <p:spPr bwMode="auto">
          <a:xfrm>
            <a:off x="395536" y="404664"/>
            <a:ext cx="8301608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1D94B0"/>
                </a:solidFill>
                <a:latin typeface="Arial"/>
                <a:ea typeface="+mj-ea"/>
                <a:cs typeface="+mj-cs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1D94B0"/>
                </a:solidFill>
                <a:latin typeface="Arial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1D94B0"/>
                </a:solidFill>
                <a:latin typeface="Arial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1D94B0"/>
                </a:solidFill>
                <a:latin typeface="Arial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rgbClr val="1D94B0"/>
                </a:solidFill>
                <a:latin typeface="Arial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1D94B0"/>
                </a:solidFill>
                <a:latin typeface="Arial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1D94B0"/>
                </a:solidFill>
                <a:latin typeface="Arial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1D94B0"/>
                </a:solidFill>
                <a:latin typeface="Arial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1D94B0"/>
                </a:solidFill>
                <a:latin typeface="Arial" charset="0"/>
              </a:defRPr>
            </a:lvl9pPr>
          </a:lstStyle>
          <a:p>
            <a:r>
              <a:rPr lang="sv-SE" sz="2000" b="1" dirty="0" smtClean="0">
                <a:solidFill>
                  <a:prstClr val="black"/>
                </a:solidFill>
              </a:rPr>
              <a:t>Mål </a:t>
            </a:r>
            <a:r>
              <a:rPr lang="sv-SE" sz="2000" b="1" dirty="0" err="1" smtClean="0">
                <a:solidFill>
                  <a:prstClr val="black"/>
                </a:solidFill>
              </a:rPr>
              <a:t>it-politik</a:t>
            </a:r>
            <a:r>
              <a:rPr lang="sv-SE" sz="2000" b="1" dirty="0" smtClean="0">
                <a:solidFill>
                  <a:prstClr val="black"/>
                </a:solidFill>
              </a:rPr>
              <a:t> från regeringsnivå</a:t>
            </a:r>
            <a:r>
              <a:rPr lang="sv-SE" sz="2000" dirty="0" smtClean="0">
                <a:solidFill>
                  <a:prstClr val="black"/>
                </a:solidFill>
              </a:rPr>
              <a:t>: </a:t>
            </a:r>
            <a:br>
              <a:rPr lang="sv-SE" sz="2000" dirty="0" smtClean="0">
                <a:solidFill>
                  <a:prstClr val="black"/>
                </a:solidFill>
              </a:rPr>
            </a:br>
            <a:r>
              <a:rPr lang="sv-SE" sz="2000" dirty="0" smtClean="0">
                <a:solidFill>
                  <a:prstClr val="black"/>
                </a:solidFill>
              </a:rPr>
              <a:t>Sverige ska vara bäst i världen på att använda digitaliseringens möjligheter</a:t>
            </a:r>
            <a:br>
              <a:rPr lang="sv-SE" sz="2000" dirty="0" smtClean="0">
                <a:solidFill>
                  <a:prstClr val="black"/>
                </a:solidFill>
              </a:rPr>
            </a:br>
            <a:r>
              <a:rPr lang="sv-SE" sz="2000" dirty="0" smtClean="0">
                <a:solidFill>
                  <a:prstClr val="black"/>
                </a:solidFill>
              </a:rPr>
              <a:t/>
            </a:r>
            <a:br>
              <a:rPr lang="sv-SE" sz="2000" dirty="0" smtClean="0">
                <a:solidFill>
                  <a:prstClr val="black"/>
                </a:solidFill>
              </a:rPr>
            </a:br>
            <a:r>
              <a:rPr lang="sv-SE" sz="2000" b="1" dirty="0" smtClean="0">
                <a:solidFill>
                  <a:prstClr val="black"/>
                </a:solidFill>
              </a:rPr>
              <a:t>Mål förvaltningspolitik</a:t>
            </a:r>
            <a:r>
              <a:rPr lang="sv-SE" sz="2000" dirty="0" smtClean="0">
                <a:solidFill>
                  <a:prstClr val="black"/>
                </a:solidFill>
              </a:rPr>
              <a:t>: </a:t>
            </a:r>
            <a:br>
              <a:rPr lang="sv-SE" sz="2000" dirty="0" smtClean="0">
                <a:solidFill>
                  <a:prstClr val="black"/>
                </a:solidFill>
              </a:rPr>
            </a:br>
            <a:r>
              <a:rPr lang="sv-SE" sz="2000" dirty="0" smtClean="0">
                <a:solidFill>
                  <a:prstClr val="black"/>
                </a:solidFill>
              </a:rPr>
              <a:t>En innovativ och samverkande förvaltning</a:t>
            </a:r>
            <a:endParaRPr lang="sv-SE" sz="2000" dirty="0">
              <a:solidFill>
                <a:prstClr val="black"/>
              </a:solidFill>
            </a:endParaRPr>
          </a:p>
        </p:txBody>
      </p:sp>
      <p:sp>
        <p:nvSpPr>
          <p:cNvPr id="9" name="Platshållare för text 2"/>
          <p:cNvSpPr txBox="1">
            <a:spLocks/>
          </p:cNvSpPr>
          <p:nvPr/>
        </p:nvSpPr>
        <p:spPr bwMode="auto">
          <a:xfrm>
            <a:off x="395536" y="2132856"/>
            <a:ext cx="44644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D94B0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sv-SE" sz="2000" b="1" smtClean="0">
                <a:solidFill>
                  <a:prstClr val="black"/>
                </a:solidFill>
                <a:latin typeface="Calibri" panose="020F0502020204030204" pitchFamily="34" charset="0"/>
              </a:rPr>
              <a:t>Mål gemensam e-förvaltning: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000" smtClean="0">
                <a:solidFill>
                  <a:prstClr val="black"/>
                </a:solidFill>
                <a:latin typeface="Calibri" panose="020F0502020204030204" pitchFamily="34" charset="0"/>
              </a:rPr>
              <a:t>En enklare vardag för medborgare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000" smtClean="0">
                <a:solidFill>
                  <a:prstClr val="black"/>
                </a:solidFill>
                <a:latin typeface="Calibri" panose="020F0502020204030204" pitchFamily="34" charset="0"/>
              </a:rPr>
              <a:t>Öppnare förvaltning som stödjer innovation och delaktighet</a:t>
            </a:r>
          </a:p>
          <a:p>
            <a:pPr marL="457200" indent="-457200">
              <a:buFont typeface="+mj-lt"/>
              <a:buAutoNum type="arabicPeriod"/>
            </a:pPr>
            <a:r>
              <a:rPr lang="sv-SE" sz="2000" smtClean="0">
                <a:solidFill>
                  <a:prstClr val="black"/>
                </a:solidFill>
                <a:latin typeface="Calibri" panose="020F0502020204030204" pitchFamily="34" charset="0"/>
              </a:rPr>
              <a:t>Högre kvalitet och effektivitet i verksamheten</a:t>
            </a:r>
            <a:endParaRPr lang="sv-SE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467544" y="4757082"/>
            <a:ext cx="4078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000" b="1" dirty="0">
                <a:solidFill>
                  <a:prstClr val="black"/>
                </a:solidFill>
              </a:rPr>
              <a:t>Utmaningen ligger i genomförandet!</a:t>
            </a:r>
            <a:endParaRPr lang="sv-SE" sz="20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11" name="Picture 1" descr="image2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88572"/>
            <a:ext cx="3505192" cy="340066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613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Tillbakablick och lite framåt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Femhörning 6"/>
          <p:cNvSpPr/>
          <p:nvPr/>
        </p:nvSpPr>
        <p:spPr>
          <a:xfrm>
            <a:off x="107504" y="1916832"/>
            <a:ext cx="8856984" cy="216024"/>
          </a:xfrm>
          <a:prstGeom prst="homePlat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8" name="Content Placeholder 10"/>
          <p:cNvPicPr>
            <a:picLocks noGrp="1"/>
          </p:cNvPicPr>
          <p:nvPr>
            <p:ph sz="quarter" idx="1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2348880"/>
            <a:ext cx="1696837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ruta 8"/>
          <p:cNvSpPr txBox="1"/>
          <p:nvPr/>
        </p:nvSpPr>
        <p:spPr>
          <a:xfrm>
            <a:off x="1691680" y="189708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bg1"/>
                </a:solidFill>
              </a:rPr>
              <a:t>2009</a:t>
            </a:r>
          </a:p>
        </p:txBody>
      </p:sp>
      <p:sp>
        <p:nvSpPr>
          <p:cNvPr id="10" name="textruta 9"/>
          <p:cNvSpPr txBox="1"/>
          <p:nvPr/>
        </p:nvSpPr>
        <p:spPr>
          <a:xfrm>
            <a:off x="35496" y="378904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Utveckling av e-tjänster på olika håll</a:t>
            </a:r>
          </a:p>
        </p:txBody>
      </p:sp>
      <p:sp>
        <p:nvSpPr>
          <p:cNvPr id="11" name="textruta 10"/>
          <p:cNvSpPr txBox="1"/>
          <p:nvPr/>
        </p:nvSpPr>
        <p:spPr>
          <a:xfrm>
            <a:off x="35496" y="4365104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/>
              <a:t>Inget samlat grepp</a:t>
            </a:r>
          </a:p>
        </p:txBody>
      </p:sp>
      <p:sp>
        <p:nvSpPr>
          <p:cNvPr id="12" name="textruta 11"/>
          <p:cNvSpPr txBox="1"/>
          <p:nvPr/>
        </p:nvSpPr>
        <p:spPr>
          <a:xfrm>
            <a:off x="2339752" y="378904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Plattform för e-tjänster</a:t>
            </a:r>
          </a:p>
        </p:txBody>
      </p:sp>
      <p:sp>
        <p:nvSpPr>
          <p:cNvPr id="13" name="textruta 12"/>
          <p:cNvSpPr txBox="1"/>
          <p:nvPr/>
        </p:nvSpPr>
        <p:spPr>
          <a:xfrm>
            <a:off x="1475656" y="3356992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e-strategi</a:t>
            </a:r>
          </a:p>
        </p:txBody>
      </p:sp>
      <p:sp>
        <p:nvSpPr>
          <p:cNvPr id="14" name="textruta 13"/>
          <p:cNvSpPr txBox="1"/>
          <p:nvPr/>
        </p:nvSpPr>
        <p:spPr>
          <a:xfrm>
            <a:off x="2555776" y="537321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Alla e-tjänster och blanketter samlade</a:t>
            </a:r>
          </a:p>
        </p:txBody>
      </p:sp>
      <p:sp>
        <p:nvSpPr>
          <p:cNvPr id="15" name="textruta 14"/>
          <p:cNvSpPr txBox="1"/>
          <p:nvPr/>
        </p:nvSpPr>
        <p:spPr>
          <a:xfrm>
            <a:off x="3347864" y="414908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i="1" dirty="0" smtClean="0"/>
              <a:t>Fokus på många enkla tjänster</a:t>
            </a:r>
          </a:p>
        </p:txBody>
      </p:sp>
      <p:sp>
        <p:nvSpPr>
          <p:cNvPr id="16" name="textruta 15"/>
          <p:cNvSpPr txBox="1"/>
          <p:nvPr/>
        </p:nvSpPr>
        <p:spPr>
          <a:xfrm>
            <a:off x="3203848" y="4869160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e-serviceprogram 1.0</a:t>
            </a:r>
          </a:p>
        </p:txBody>
      </p:sp>
      <p:sp>
        <p:nvSpPr>
          <p:cNvPr id="17" name="textruta 16"/>
          <p:cNvSpPr txBox="1"/>
          <p:nvPr/>
        </p:nvSpPr>
        <p:spPr>
          <a:xfrm>
            <a:off x="5683589" y="5013176"/>
            <a:ext cx="16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e-serviceprogram 2.0</a:t>
            </a:r>
          </a:p>
        </p:txBody>
      </p:sp>
      <p:sp>
        <p:nvSpPr>
          <p:cNvPr id="18" name="textruta 17"/>
          <p:cNvSpPr txBox="1"/>
          <p:nvPr/>
        </p:nvSpPr>
        <p:spPr>
          <a:xfrm>
            <a:off x="3995936" y="537321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Inloggning med e-id</a:t>
            </a:r>
          </a:p>
        </p:txBody>
      </p:sp>
      <p:sp>
        <p:nvSpPr>
          <p:cNvPr id="19" name="textruta 18"/>
          <p:cNvSpPr txBox="1"/>
          <p:nvPr/>
        </p:nvSpPr>
        <p:spPr>
          <a:xfrm>
            <a:off x="6907725" y="189708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bg1"/>
                </a:solidFill>
              </a:rPr>
              <a:t>2014</a:t>
            </a: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276872"/>
            <a:ext cx="1509346" cy="110137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21" name="Rektangel 20"/>
          <p:cNvSpPr/>
          <p:nvPr/>
        </p:nvSpPr>
        <p:spPr>
          <a:xfrm>
            <a:off x="899592" y="1844824"/>
            <a:ext cx="144016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22" name="textruta 21"/>
          <p:cNvSpPr txBox="1"/>
          <p:nvPr/>
        </p:nvSpPr>
        <p:spPr>
          <a:xfrm>
            <a:off x="2737556" y="189708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bg1"/>
                </a:solidFill>
              </a:rPr>
              <a:t>2010</a:t>
            </a:r>
          </a:p>
        </p:txBody>
      </p:sp>
      <p:sp>
        <p:nvSpPr>
          <p:cNvPr id="23" name="textruta 22"/>
          <p:cNvSpPr txBox="1"/>
          <p:nvPr/>
        </p:nvSpPr>
        <p:spPr>
          <a:xfrm>
            <a:off x="3783432" y="1897087"/>
            <a:ext cx="568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bg1"/>
                </a:solidFill>
              </a:rPr>
              <a:t>2011</a:t>
            </a:r>
          </a:p>
        </p:txBody>
      </p:sp>
      <p:sp>
        <p:nvSpPr>
          <p:cNvPr id="24" name="textruta 23"/>
          <p:cNvSpPr txBox="1"/>
          <p:nvPr/>
        </p:nvSpPr>
        <p:spPr>
          <a:xfrm>
            <a:off x="4815971" y="189708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bg1"/>
                </a:solidFill>
              </a:rPr>
              <a:t>2012</a:t>
            </a:r>
          </a:p>
        </p:txBody>
      </p:sp>
      <p:sp>
        <p:nvSpPr>
          <p:cNvPr id="25" name="textruta 24"/>
          <p:cNvSpPr txBox="1"/>
          <p:nvPr/>
        </p:nvSpPr>
        <p:spPr>
          <a:xfrm>
            <a:off x="5861847" y="189708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bg1"/>
                </a:solidFill>
              </a:rPr>
              <a:t>2013</a:t>
            </a:r>
          </a:p>
        </p:txBody>
      </p:sp>
      <p:sp>
        <p:nvSpPr>
          <p:cNvPr id="27" name="textruta 26"/>
          <p:cNvSpPr txBox="1"/>
          <p:nvPr/>
        </p:nvSpPr>
        <p:spPr>
          <a:xfrm>
            <a:off x="5755597" y="3573016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Etablering av förvaltning</a:t>
            </a:r>
          </a:p>
        </p:txBody>
      </p:sp>
      <p:pic>
        <p:nvPicPr>
          <p:cNvPr id="28" name="Picture 2" descr="O:\Kommunledningskontoret\IT-avdelningen\Information\Bilder\Diverse\Vision 2025\ög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1495" y="0"/>
            <a:ext cx="2212506" cy="1484784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27996" y="2348880"/>
            <a:ext cx="1491289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ruta 38"/>
          <p:cNvSpPr txBox="1"/>
          <p:nvPr/>
        </p:nvSpPr>
        <p:spPr>
          <a:xfrm>
            <a:off x="5755597" y="4293096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i="1" dirty="0" smtClean="0"/>
              <a:t>Fokus på analyser och bra beslutsunderlag</a:t>
            </a:r>
          </a:p>
        </p:txBody>
      </p:sp>
      <p:sp>
        <p:nvSpPr>
          <p:cNvPr id="30" name="textruta 29"/>
          <p:cNvSpPr txBox="1"/>
          <p:nvPr/>
        </p:nvSpPr>
        <p:spPr>
          <a:xfrm>
            <a:off x="7953302" y="189708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31" name="textruta 30"/>
          <p:cNvSpPr txBox="1"/>
          <p:nvPr/>
        </p:nvSpPr>
        <p:spPr>
          <a:xfrm>
            <a:off x="7524328" y="3573016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Upphandling plattform</a:t>
            </a:r>
          </a:p>
        </p:txBody>
      </p:sp>
      <p:sp>
        <p:nvSpPr>
          <p:cNvPr id="32" name="textruta 31"/>
          <p:cNvSpPr txBox="1"/>
          <p:nvPr/>
        </p:nvSpPr>
        <p:spPr>
          <a:xfrm>
            <a:off x="7524328" y="4321809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Analyser</a:t>
            </a:r>
          </a:p>
        </p:txBody>
      </p:sp>
      <p:sp>
        <p:nvSpPr>
          <p:cNvPr id="33" name="textruta 32"/>
          <p:cNvSpPr txBox="1"/>
          <p:nvPr/>
        </p:nvSpPr>
        <p:spPr>
          <a:xfrm>
            <a:off x="8100392" y="484594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Installation</a:t>
            </a:r>
          </a:p>
        </p:txBody>
      </p:sp>
      <p:sp>
        <p:nvSpPr>
          <p:cNvPr id="34" name="textruta 33"/>
          <p:cNvSpPr txBox="1"/>
          <p:nvPr/>
        </p:nvSpPr>
        <p:spPr>
          <a:xfrm>
            <a:off x="8100392" y="5207667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Utveckling</a:t>
            </a:r>
          </a:p>
        </p:txBody>
      </p:sp>
    </p:spTree>
    <p:extLst>
      <p:ext uri="{BB962C8B-B14F-4D97-AF65-F5344CB8AC3E}">
        <p14:creationId xmlns:p14="http://schemas.microsoft.com/office/powerpoint/2010/main" val="36927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Gävle kommuns definition </a:t>
            </a:r>
            <a:br>
              <a:rPr lang="sv-SE" dirty="0" smtClean="0"/>
            </a:br>
            <a:r>
              <a:rPr lang="sv-SE" dirty="0" smtClean="0"/>
              <a:t>E-service … eller digital service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79513" y="1825899"/>
            <a:ext cx="4053925" cy="378965"/>
          </a:xfrm>
          <a:prstGeom prst="rect">
            <a:avLst/>
          </a:prstGeom>
          <a:solidFill>
            <a:srgbClr val="003366"/>
          </a:solidFill>
          <a:ln w="6350" algn="ctr">
            <a:solidFill>
              <a:schemeClr val="tx2"/>
            </a:solidFill>
            <a:miter lim="800000"/>
            <a:headEnd type="none" w="sm" len="sm"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95655" tIns="95655" rIns="95655" bIns="95655" anchor="ctr"/>
          <a:lstStyle/>
          <a:p>
            <a:pPr algn="ctr" eaLnBrk="0" hangingPunct="0">
              <a:defRPr/>
            </a:pPr>
            <a:r>
              <a:rPr lang="en-GB" sz="1700" b="1" dirty="0">
                <a:solidFill>
                  <a:srgbClr val="FFFFFF"/>
                </a:solidFill>
                <a:latin typeface="+mn-lt"/>
              </a:rPr>
              <a:t>E-service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570989" y="2204864"/>
            <a:ext cx="4050616" cy="140698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2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lIns="95655" tIns="95655" rIns="95655" bIns="95655"/>
          <a:lstStyle/>
          <a:p>
            <a:pPr marL="185997" indent="-185997" algn="ctr" eaLnBrk="0" hangingPunct="0">
              <a:lnSpc>
                <a:spcPct val="110000"/>
              </a:lnSpc>
              <a:defRPr/>
            </a:pPr>
            <a:endParaRPr lang="sv-SE" sz="1500" dirty="0">
              <a:latin typeface="+mn-lt"/>
            </a:endParaRPr>
          </a:p>
          <a:p>
            <a:pPr marL="185997" indent="-185997" algn="ctr" eaLnBrk="0" hangingPunct="0">
              <a:lnSpc>
                <a:spcPct val="110000"/>
              </a:lnSpc>
              <a:defRPr/>
            </a:pPr>
            <a:r>
              <a:rPr lang="sv-SE" sz="1500" dirty="0">
                <a:latin typeface="+mn-lt"/>
              </a:rPr>
              <a:t>Front </a:t>
            </a:r>
            <a:r>
              <a:rPr lang="sv-SE" sz="1500" dirty="0" err="1">
                <a:latin typeface="+mn-lt"/>
              </a:rPr>
              <a:t>office</a:t>
            </a:r>
            <a:r>
              <a:rPr lang="sv-SE" sz="1500" dirty="0">
                <a:latin typeface="+mn-lt"/>
              </a:rPr>
              <a:t>, de tjänster som möter medborgare och företag ur ett serviceperspektiv. </a:t>
            </a:r>
            <a:r>
              <a:rPr lang="sv-SE" sz="1500" dirty="0">
                <a:latin typeface="Arial" pitchFamily="34" charset="0"/>
                <a:cs typeface="Arial" pitchFamily="34" charset="0"/>
              </a:rPr>
              <a:t>I detta ligger också en utveckling av självbetjäning.</a:t>
            </a:r>
            <a:endParaRPr lang="nl-NL" sz="1500" dirty="0">
              <a:latin typeface="+mn-lt"/>
            </a:endParaRP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570989" y="1825899"/>
            <a:ext cx="4055581" cy="378965"/>
          </a:xfrm>
          <a:prstGeom prst="rect">
            <a:avLst/>
          </a:prstGeom>
          <a:solidFill>
            <a:srgbClr val="003366"/>
          </a:solidFill>
          <a:ln w="6350" algn="ctr">
            <a:solidFill>
              <a:schemeClr val="tx2"/>
            </a:solidFill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lIns="95655" tIns="95655" rIns="95655" bIns="95655" anchor="ctr"/>
          <a:lstStyle/>
          <a:p>
            <a:pPr algn="ctr" eaLnBrk="0" hangingPunct="0">
              <a:defRPr/>
            </a:pPr>
            <a:r>
              <a:rPr lang="sv-SE" sz="1700" b="1" dirty="0">
                <a:solidFill>
                  <a:srgbClr val="FFFFFF"/>
                </a:solidFill>
                <a:latin typeface="+mn-lt"/>
              </a:rPr>
              <a:t>E-tjänster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79512" y="4133688"/>
            <a:ext cx="4050616" cy="137476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2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lIns="95655" tIns="95655" rIns="95655" bIns="95655"/>
          <a:lstStyle/>
          <a:p>
            <a:pPr marL="185997" indent="-185997" algn="ctr" eaLnBrk="0" hangingPunct="0">
              <a:lnSpc>
                <a:spcPct val="110000"/>
              </a:lnSpc>
              <a:defRPr/>
            </a:pPr>
            <a:endParaRPr lang="sv-SE" sz="1500" dirty="0">
              <a:solidFill>
                <a:srgbClr val="091D5D"/>
              </a:solidFill>
              <a:latin typeface="+mn-lt"/>
            </a:endParaRPr>
          </a:p>
          <a:p>
            <a:pPr marL="185997" indent="-185997" algn="ctr" eaLnBrk="0" hangingPunct="0">
              <a:lnSpc>
                <a:spcPct val="110000"/>
              </a:lnSpc>
              <a:defRPr/>
            </a:pPr>
            <a:r>
              <a:rPr lang="sv-SE" sz="1500" dirty="0">
                <a:latin typeface="+mn-lt"/>
              </a:rPr>
              <a:t>Backoffice, intern administration/ekonomi/HR/IT som skall bidra till ökad effektivitet.</a:t>
            </a:r>
            <a:endParaRPr lang="nl-NL" sz="1500" dirty="0">
              <a:latin typeface="+mn-lt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179513" y="3754725"/>
            <a:ext cx="4053925" cy="378964"/>
          </a:xfrm>
          <a:prstGeom prst="rect">
            <a:avLst/>
          </a:prstGeom>
          <a:solidFill>
            <a:srgbClr val="003366"/>
          </a:solidFill>
          <a:ln w="6350" algn="ctr">
            <a:solidFill>
              <a:schemeClr val="tx2"/>
            </a:solidFill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lIns="95655" tIns="95655" rIns="95655" bIns="95655" anchor="ctr"/>
          <a:lstStyle/>
          <a:p>
            <a:pPr algn="ctr" eaLnBrk="0" hangingPunct="0">
              <a:defRPr/>
            </a:pPr>
            <a:r>
              <a:rPr lang="sv-SE" sz="1700" b="1" dirty="0">
                <a:solidFill>
                  <a:srgbClr val="FFFFFF"/>
                </a:solidFill>
                <a:latin typeface="+mn-lt"/>
              </a:rPr>
              <a:t>E-förvaltning</a:t>
            </a: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4570989" y="4133688"/>
            <a:ext cx="4050616" cy="137476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2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lIns="95655" tIns="95655" rIns="95655" bIns="95655"/>
          <a:lstStyle/>
          <a:p>
            <a:pPr marL="185997" indent="-185997" algn="ctr" eaLnBrk="0" hangingPunct="0">
              <a:lnSpc>
                <a:spcPct val="110000"/>
              </a:lnSpc>
              <a:defRPr/>
            </a:pPr>
            <a:endParaRPr lang="sv-SE" sz="1500" dirty="0">
              <a:solidFill>
                <a:srgbClr val="091D5D"/>
              </a:solidFill>
              <a:latin typeface="+mn-lt"/>
            </a:endParaRPr>
          </a:p>
          <a:p>
            <a:pPr marL="185997" indent="-185997" algn="ctr" eaLnBrk="0" hangingPunct="0">
              <a:lnSpc>
                <a:spcPct val="110000"/>
              </a:lnSpc>
              <a:defRPr/>
            </a:pPr>
            <a:r>
              <a:rPr lang="sv-SE" sz="1500" dirty="0">
                <a:latin typeface="+mn-lt"/>
                <a:cs typeface="Arial" pitchFamily="34" charset="0"/>
              </a:rPr>
              <a:t>Möjligheten att utveckla medborgarnas inflytande och deltagande i politiken. </a:t>
            </a:r>
          </a:p>
          <a:p>
            <a:pPr marL="185997" indent="-185997" algn="ctr" eaLnBrk="0" hangingPunct="0">
              <a:lnSpc>
                <a:spcPct val="110000"/>
              </a:lnSpc>
              <a:defRPr/>
            </a:pPr>
            <a:r>
              <a:rPr lang="sv-SE" sz="1500" dirty="0">
                <a:latin typeface="+mn-lt"/>
                <a:cs typeface="Arial" pitchFamily="34" charset="0"/>
              </a:rPr>
              <a:t>D v s ökad </a:t>
            </a:r>
            <a:r>
              <a:rPr lang="sv-SE" sz="1500" dirty="0">
                <a:latin typeface="+mn-lt"/>
              </a:rPr>
              <a:t>möjlighet till insyn och påverkan. </a:t>
            </a: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4570989" y="3754725"/>
            <a:ext cx="4055581" cy="378964"/>
          </a:xfrm>
          <a:prstGeom prst="rect">
            <a:avLst/>
          </a:prstGeom>
          <a:solidFill>
            <a:srgbClr val="003366"/>
          </a:solidFill>
          <a:ln w="6350" algn="ctr">
            <a:solidFill>
              <a:schemeClr val="tx2"/>
            </a:solidFill>
            <a:miter lim="800000"/>
            <a:headEnd type="none" w="sm" len="sm"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lIns="95655" tIns="95655" rIns="95655" bIns="95655" anchor="ctr"/>
          <a:lstStyle/>
          <a:p>
            <a:pPr algn="ctr" eaLnBrk="0" hangingPunct="0">
              <a:defRPr/>
            </a:pPr>
            <a:r>
              <a:rPr lang="sv-SE" sz="1700" b="1" dirty="0">
                <a:solidFill>
                  <a:srgbClr val="FFFFFF"/>
                </a:solidFill>
                <a:latin typeface="+mn-lt"/>
              </a:rPr>
              <a:t>E-demokrati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79512" y="2204864"/>
            <a:ext cx="4050616" cy="140698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2"/>
            </a:solidFill>
            <a:miter lim="800000"/>
            <a:headEnd type="none" w="sm" len="sm"/>
            <a:tailEnd type="none" w="sm" len="sm"/>
          </a:ln>
          <a:effectLst>
            <a:outerShdw dist="17961" dir="2700000" algn="ctr" rotWithShape="0">
              <a:srgbClr val="808080"/>
            </a:outerShdw>
          </a:effectLst>
        </p:spPr>
        <p:txBody>
          <a:bodyPr lIns="95655" tIns="95655" rIns="95655" bIns="95655"/>
          <a:lstStyle/>
          <a:p>
            <a:pPr marL="185997" indent="-185997" algn="ctr" eaLnBrk="0" hangingPunct="0">
              <a:lnSpc>
                <a:spcPct val="110000"/>
              </a:lnSpc>
              <a:defRPr/>
            </a:pPr>
            <a:endParaRPr lang="sv-SE" sz="1500" dirty="0">
              <a:latin typeface="+mn-lt"/>
            </a:endParaRPr>
          </a:p>
          <a:p>
            <a:pPr marL="185997" indent="-185997" algn="ctr" eaLnBrk="0" hangingPunct="0">
              <a:lnSpc>
                <a:spcPct val="110000"/>
              </a:lnSpc>
              <a:defRPr/>
            </a:pPr>
            <a:r>
              <a:rPr lang="sv-SE" sz="1500" dirty="0">
                <a:latin typeface="+mn-lt"/>
              </a:rPr>
              <a:t>Samlingsnamn för området som inkluderar e-tjänster, e-förvaltning och e-demokrati.</a:t>
            </a:r>
            <a:endParaRPr lang="nl-NL" sz="1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574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lips 20"/>
          <p:cNvSpPr/>
          <p:nvPr/>
        </p:nvSpPr>
        <p:spPr>
          <a:xfrm>
            <a:off x="2466518" y="1798648"/>
            <a:ext cx="2169253" cy="1936785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430" tIns="41715" rIns="83430" bIns="41715" rtlCol="0" anchor="ctr"/>
          <a:lstStyle/>
          <a:p>
            <a:pPr algn="ctr"/>
            <a:endParaRPr lang="sv-SE"/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Vad är en bra e-tjänst för oss?</a:t>
            </a:r>
            <a:endParaRPr lang="sv-SE" dirty="0"/>
          </a:p>
        </p:txBody>
      </p:sp>
      <p:cxnSp>
        <p:nvCxnSpPr>
          <p:cNvPr id="4" name="Rak pil 3"/>
          <p:cNvCxnSpPr/>
          <p:nvPr/>
        </p:nvCxnSpPr>
        <p:spPr>
          <a:xfrm>
            <a:off x="1829850" y="6030988"/>
            <a:ext cx="4782819" cy="1510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Rak pil 6"/>
          <p:cNvCxnSpPr/>
          <p:nvPr/>
        </p:nvCxnSpPr>
        <p:spPr>
          <a:xfrm rot="5400000" flipH="1" flipV="1">
            <a:off x="-225080" y="3976813"/>
            <a:ext cx="4109157" cy="703"/>
          </a:xfrm>
          <a:prstGeom prst="straightConnector1">
            <a:avLst/>
          </a:prstGeom>
          <a:ln w="28575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ruta 10"/>
          <p:cNvSpPr txBox="1"/>
          <p:nvPr/>
        </p:nvSpPr>
        <p:spPr>
          <a:xfrm>
            <a:off x="3296582" y="6432992"/>
            <a:ext cx="1825995" cy="330466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600" b="1" dirty="0" smtClean="0">
                <a:latin typeface="+mj-lt"/>
              </a:rPr>
              <a:t>Intern effektivitet</a:t>
            </a:r>
            <a:endParaRPr lang="sv-SE" sz="1600" b="1" dirty="0">
              <a:latin typeface="+mj-lt"/>
            </a:endParaRPr>
          </a:p>
        </p:txBody>
      </p:sp>
      <p:sp>
        <p:nvSpPr>
          <p:cNvPr id="12" name="textruta 11"/>
          <p:cNvSpPr txBox="1"/>
          <p:nvPr/>
        </p:nvSpPr>
        <p:spPr>
          <a:xfrm>
            <a:off x="459702" y="3634420"/>
            <a:ext cx="1297004" cy="57668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600" b="1" dirty="0" smtClean="0">
                <a:latin typeface="+mj-lt"/>
              </a:rPr>
              <a:t>Medborgar-</a:t>
            </a:r>
          </a:p>
          <a:p>
            <a:r>
              <a:rPr lang="sv-SE" sz="1600" b="1" dirty="0" smtClean="0">
                <a:latin typeface="+mj-lt"/>
              </a:rPr>
              <a:t>nytta</a:t>
            </a:r>
            <a:endParaRPr lang="sv-SE" sz="1600" b="1" dirty="0">
              <a:latin typeface="+mj-lt"/>
            </a:endParaRPr>
          </a:p>
        </p:txBody>
      </p:sp>
      <p:sp>
        <p:nvSpPr>
          <p:cNvPr id="14" name="textruta 13"/>
          <p:cNvSpPr txBox="1"/>
          <p:nvPr/>
        </p:nvSpPr>
        <p:spPr>
          <a:xfrm>
            <a:off x="5847091" y="6030988"/>
            <a:ext cx="522754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dirty="0" smtClean="0">
                <a:latin typeface="+mj-lt"/>
              </a:rPr>
              <a:t>Hög</a:t>
            </a:r>
            <a:endParaRPr lang="sv-SE" sz="1500" dirty="0">
              <a:latin typeface="+mj-lt"/>
            </a:endParaRPr>
          </a:p>
        </p:txBody>
      </p:sp>
      <p:sp>
        <p:nvSpPr>
          <p:cNvPr id="15" name="textruta 14"/>
          <p:cNvSpPr txBox="1"/>
          <p:nvPr/>
        </p:nvSpPr>
        <p:spPr>
          <a:xfrm>
            <a:off x="1829850" y="6030988"/>
            <a:ext cx="490694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dirty="0" smtClean="0">
                <a:latin typeface="+mj-lt"/>
              </a:rPr>
              <a:t>Låg</a:t>
            </a:r>
            <a:endParaRPr lang="sv-SE" sz="1500" dirty="0">
              <a:latin typeface="+mj-lt"/>
            </a:endParaRPr>
          </a:p>
        </p:txBody>
      </p:sp>
      <p:sp>
        <p:nvSpPr>
          <p:cNvPr id="16" name="textruta 15"/>
          <p:cNvSpPr txBox="1"/>
          <p:nvPr/>
        </p:nvSpPr>
        <p:spPr>
          <a:xfrm>
            <a:off x="1255912" y="1922585"/>
            <a:ext cx="521150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dirty="0" smtClean="0">
                <a:latin typeface="+mj-lt"/>
              </a:rPr>
              <a:t>Stor</a:t>
            </a:r>
            <a:endParaRPr lang="sv-SE" sz="1500" dirty="0">
              <a:latin typeface="+mj-lt"/>
            </a:endParaRPr>
          </a:p>
        </p:txBody>
      </p:sp>
      <p:sp>
        <p:nvSpPr>
          <p:cNvPr id="17" name="textruta 16"/>
          <p:cNvSpPr txBox="1"/>
          <p:nvPr/>
        </p:nvSpPr>
        <p:spPr>
          <a:xfrm>
            <a:off x="1255912" y="5757094"/>
            <a:ext cx="586874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dirty="0" smtClean="0">
                <a:latin typeface="+mj-lt"/>
              </a:rPr>
              <a:t>Liten</a:t>
            </a:r>
            <a:endParaRPr lang="sv-SE" sz="1500" dirty="0">
              <a:latin typeface="+mj-lt"/>
            </a:endParaRPr>
          </a:p>
        </p:txBody>
      </p:sp>
      <p:sp>
        <p:nvSpPr>
          <p:cNvPr id="13" name="textruta 12"/>
          <p:cNvSpPr txBox="1"/>
          <p:nvPr/>
        </p:nvSpPr>
        <p:spPr>
          <a:xfrm rot="21187926">
            <a:off x="1863862" y="2444823"/>
            <a:ext cx="2882374" cy="330466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600" dirty="0" smtClean="0"/>
              <a:t>Enkel e-tjänst utan integration</a:t>
            </a:r>
            <a:endParaRPr lang="sv-SE" sz="1600" dirty="0"/>
          </a:p>
        </p:txBody>
      </p:sp>
      <p:sp>
        <p:nvSpPr>
          <p:cNvPr id="18" name="textruta 17"/>
          <p:cNvSpPr txBox="1"/>
          <p:nvPr/>
        </p:nvSpPr>
        <p:spPr>
          <a:xfrm rot="21187926">
            <a:off x="4863229" y="2022156"/>
            <a:ext cx="2324529" cy="57668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600" dirty="0" smtClean="0"/>
              <a:t>Fullt integrerad e-tjänst </a:t>
            </a:r>
          </a:p>
          <a:p>
            <a:r>
              <a:rPr lang="sv-SE" sz="1600" dirty="0" smtClean="0"/>
              <a:t>som riktar sig till många</a:t>
            </a:r>
            <a:endParaRPr lang="sv-SE" sz="1600" dirty="0"/>
          </a:p>
        </p:txBody>
      </p:sp>
      <p:sp>
        <p:nvSpPr>
          <p:cNvPr id="19" name="textruta 18"/>
          <p:cNvSpPr txBox="1"/>
          <p:nvPr/>
        </p:nvSpPr>
        <p:spPr>
          <a:xfrm rot="21187926">
            <a:off x="4646025" y="4826299"/>
            <a:ext cx="2758942" cy="57668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600" dirty="0" smtClean="0"/>
              <a:t>Fullt integrerad e-tjänst </a:t>
            </a:r>
          </a:p>
          <a:p>
            <a:r>
              <a:rPr lang="sv-SE" sz="1600" dirty="0" smtClean="0"/>
              <a:t>som inte används så mycket</a:t>
            </a:r>
            <a:endParaRPr lang="sv-SE" sz="1600" dirty="0"/>
          </a:p>
        </p:txBody>
      </p:sp>
      <p:sp>
        <p:nvSpPr>
          <p:cNvPr id="22" name="5-udd 21"/>
          <p:cNvSpPr/>
          <p:nvPr/>
        </p:nvSpPr>
        <p:spPr>
          <a:xfrm>
            <a:off x="6849581" y="1255196"/>
            <a:ext cx="566574" cy="642334"/>
          </a:xfrm>
          <a:prstGeom prst="star5">
            <a:avLst/>
          </a:prstGeom>
          <a:solidFill>
            <a:srgbClr val="00B05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83430" tIns="41715" rIns="83430" bIns="41715" anchor="ctr"/>
          <a:lstStyle/>
          <a:p>
            <a:pPr algn="ctr">
              <a:defRPr/>
            </a:pP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54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" grpId="0" build="p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512" y="-243408"/>
            <a:ext cx="6347208" cy="854968"/>
          </a:xfrm>
        </p:spPr>
        <p:txBody>
          <a:bodyPr/>
          <a:lstStyle/>
          <a:p>
            <a:r>
              <a:rPr lang="sv-SE" dirty="0" smtClean="0"/>
              <a:t>Bra jobbat Gävle!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7" name="Rektangel 6"/>
          <p:cNvSpPr/>
          <p:nvPr/>
        </p:nvSpPr>
        <p:spPr>
          <a:xfrm>
            <a:off x="4500530" y="3520781"/>
            <a:ext cx="26212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Räkna ut din barnomsorgstaxa</a:t>
            </a:r>
            <a:endParaRPr lang="sv-SE" sz="1400" dirty="0">
              <a:latin typeface="+mj-lt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6300192" y="4777407"/>
            <a:ext cx="25747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Ansökning till gymnasieskolan</a:t>
            </a:r>
            <a:endParaRPr lang="sv-SE" sz="1400" dirty="0">
              <a:latin typeface="+mj-lt"/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5724128" y="1104999"/>
            <a:ext cx="29418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Bibliotekskatalog (gymnasieskolor)</a:t>
            </a:r>
            <a:endParaRPr lang="sv-SE" sz="1400" dirty="0">
              <a:latin typeface="+mj-lt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201538" y="1183125"/>
            <a:ext cx="51625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400" dirty="0" smtClean="0">
                <a:latin typeface="+mj-lt"/>
              </a:rPr>
              <a:t>Anmälan om behov av trygghetslarm</a:t>
            </a:r>
          </a:p>
        </p:txBody>
      </p:sp>
      <p:sp>
        <p:nvSpPr>
          <p:cNvPr id="11" name="Rektangel 10"/>
          <p:cNvSpPr/>
          <p:nvPr/>
        </p:nvSpPr>
        <p:spPr>
          <a:xfrm>
            <a:off x="706303" y="2090045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Anmälan om att bli volontär</a:t>
            </a:r>
            <a:endParaRPr lang="sv-SE" sz="1400" dirty="0">
              <a:latin typeface="+mj-lt"/>
            </a:endParaRPr>
          </a:p>
        </p:txBody>
      </p:sp>
      <p:sp>
        <p:nvSpPr>
          <p:cNvPr id="12" name="Rektangel 11"/>
          <p:cNvSpPr/>
          <p:nvPr/>
        </p:nvSpPr>
        <p:spPr>
          <a:xfrm>
            <a:off x="201538" y="1609055"/>
            <a:ext cx="51625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400" dirty="0" smtClean="0">
                <a:latin typeface="+mj-lt"/>
              </a:rPr>
              <a:t>Ansökan om kostnadsreduktion för trygghetslarm</a:t>
            </a:r>
            <a:endParaRPr lang="sv-SE" sz="1400" dirty="0">
              <a:latin typeface="+mj-lt"/>
            </a:endParaRPr>
          </a:p>
        </p:txBody>
      </p:sp>
      <p:sp>
        <p:nvSpPr>
          <p:cNvPr id="13" name="Rektangel 12"/>
          <p:cNvSpPr/>
          <p:nvPr/>
        </p:nvSpPr>
        <p:spPr>
          <a:xfrm>
            <a:off x="201538" y="2515975"/>
            <a:ext cx="23230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Anmälan om att få volontär</a:t>
            </a:r>
            <a:endParaRPr lang="sv-SE" sz="1400" dirty="0">
              <a:latin typeface="+mj-lt"/>
            </a:endParaRPr>
          </a:p>
        </p:txBody>
      </p:sp>
      <p:sp>
        <p:nvSpPr>
          <p:cNvPr id="14" name="Rektangel 13"/>
          <p:cNvSpPr/>
          <p:nvPr/>
        </p:nvSpPr>
        <p:spPr>
          <a:xfrm>
            <a:off x="201538" y="2941905"/>
            <a:ext cx="1119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Felanmälan</a:t>
            </a:r>
            <a:endParaRPr lang="sv-SE" sz="1400" dirty="0">
              <a:latin typeface="+mj-lt"/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683568" y="3337247"/>
            <a:ext cx="2303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Radonmätning, beställning</a:t>
            </a:r>
            <a:endParaRPr lang="sv-SE" sz="1400" dirty="0">
              <a:latin typeface="+mj-lt"/>
            </a:endParaRPr>
          </a:p>
        </p:txBody>
      </p:sp>
      <p:sp>
        <p:nvSpPr>
          <p:cNvPr id="16" name="Rektangel 15"/>
          <p:cNvSpPr/>
          <p:nvPr/>
        </p:nvSpPr>
        <p:spPr>
          <a:xfrm>
            <a:off x="201538" y="3793765"/>
            <a:ext cx="1636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Störning, anmälan</a:t>
            </a:r>
            <a:endParaRPr lang="sv-SE" sz="1400" dirty="0">
              <a:latin typeface="+mj-lt"/>
            </a:endParaRPr>
          </a:p>
        </p:txBody>
      </p:sp>
      <p:sp>
        <p:nvSpPr>
          <p:cNvPr id="17" name="Rektangel 16"/>
          <p:cNvSpPr/>
          <p:nvPr/>
        </p:nvSpPr>
        <p:spPr>
          <a:xfrm>
            <a:off x="1115616" y="4201343"/>
            <a:ext cx="15856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Medborgarförslag</a:t>
            </a:r>
            <a:endParaRPr lang="sv-SE" sz="1400" dirty="0">
              <a:latin typeface="+mj-lt"/>
            </a:endParaRPr>
          </a:p>
        </p:txBody>
      </p:sp>
      <p:sp>
        <p:nvSpPr>
          <p:cNvPr id="18" name="Rektangel 17"/>
          <p:cNvSpPr/>
          <p:nvPr/>
        </p:nvSpPr>
        <p:spPr>
          <a:xfrm>
            <a:off x="201538" y="4645625"/>
            <a:ext cx="22028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Fråga om rätt till busskort</a:t>
            </a:r>
            <a:endParaRPr lang="sv-SE" sz="1400" dirty="0">
              <a:latin typeface="+mj-lt"/>
            </a:endParaRPr>
          </a:p>
        </p:txBody>
      </p:sp>
      <p:sp>
        <p:nvSpPr>
          <p:cNvPr id="19" name="Rektangel 18"/>
          <p:cNvSpPr/>
          <p:nvPr/>
        </p:nvSpPr>
        <p:spPr>
          <a:xfrm>
            <a:off x="5286348" y="855550"/>
            <a:ext cx="16450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Fråga lantmätaren</a:t>
            </a:r>
            <a:endParaRPr lang="sv-SE" sz="1400" dirty="0">
              <a:latin typeface="+mj-lt"/>
            </a:endParaRPr>
          </a:p>
        </p:txBody>
      </p:sp>
      <p:sp>
        <p:nvSpPr>
          <p:cNvPr id="20" name="Rektangel 19"/>
          <p:cNvSpPr/>
          <p:nvPr/>
        </p:nvSpPr>
        <p:spPr>
          <a:xfrm>
            <a:off x="5072034" y="1427054"/>
            <a:ext cx="2989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Ansök och köp av boendeparkering</a:t>
            </a:r>
            <a:endParaRPr lang="sv-SE" sz="1400" dirty="0">
              <a:latin typeface="+mj-lt"/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5000596" y="3121588"/>
            <a:ext cx="516255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sz="1400" dirty="0" smtClean="0">
                <a:latin typeface="+mj-lt"/>
              </a:rPr>
              <a:t>Bibliotekets katalog – Sök, reservera, låna om</a:t>
            </a:r>
            <a:endParaRPr lang="sv-SE" sz="1400" dirty="0">
              <a:latin typeface="+mj-lt"/>
            </a:endParaRPr>
          </a:p>
        </p:txBody>
      </p:sp>
      <p:sp>
        <p:nvSpPr>
          <p:cNvPr id="22" name="Rektangel 21"/>
          <p:cNvSpPr/>
          <p:nvPr/>
        </p:nvSpPr>
        <p:spPr>
          <a:xfrm>
            <a:off x="5214910" y="2734963"/>
            <a:ext cx="13276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Låna e-böcker</a:t>
            </a:r>
            <a:endParaRPr lang="sv-SE" sz="1400" dirty="0">
              <a:latin typeface="+mj-lt"/>
            </a:endParaRPr>
          </a:p>
        </p:txBody>
      </p:sp>
      <p:sp>
        <p:nvSpPr>
          <p:cNvPr id="23" name="Rektangel 22"/>
          <p:cNvSpPr/>
          <p:nvPr/>
        </p:nvSpPr>
        <p:spPr>
          <a:xfrm>
            <a:off x="5508104" y="1772816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Låna e-ljudböcker</a:t>
            </a:r>
            <a:endParaRPr lang="sv-SE" sz="1400" dirty="0">
              <a:latin typeface="+mj-lt"/>
            </a:endParaRPr>
          </a:p>
        </p:txBody>
      </p:sp>
      <p:sp>
        <p:nvSpPr>
          <p:cNvPr id="24" name="Rektangel 23"/>
          <p:cNvSpPr/>
          <p:nvPr/>
        </p:nvSpPr>
        <p:spPr>
          <a:xfrm>
            <a:off x="5000596" y="3806533"/>
            <a:ext cx="2165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Musikfiler via Musikwebb</a:t>
            </a:r>
            <a:endParaRPr lang="sv-SE" sz="1400" dirty="0">
              <a:latin typeface="+mj-lt"/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5525355" y="4141698"/>
            <a:ext cx="2832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latin typeface="+mj-lt"/>
              </a:rPr>
              <a:t>Musikfiler</a:t>
            </a:r>
            <a:r>
              <a:rPr lang="en-US" sz="1400" dirty="0" smtClean="0">
                <a:latin typeface="+mj-lt"/>
              </a:rPr>
              <a:t> via Naxos music library</a:t>
            </a:r>
            <a:endParaRPr lang="sv-SE" sz="1400" dirty="0">
              <a:latin typeface="+mj-lt"/>
            </a:endParaRPr>
          </a:p>
        </p:txBody>
      </p:sp>
      <p:sp>
        <p:nvSpPr>
          <p:cNvPr id="26" name="Rektangel 25"/>
          <p:cNvSpPr/>
          <p:nvPr/>
        </p:nvSpPr>
        <p:spPr>
          <a:xfrm>
            <a:off x="5000596" y="4570326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Boka dator</a:t>
            </a:r>
            <a:endParaRPr lang="sv-SE" sz="1400" dirty="0">
              <a:latin typeface="+mj-lt"/>
            </a:endParaRPr>
          </a:p>
        </p:txBody>
      </p:sp>
      <p:sp>
        <p:nvSpPr>
          <p:cNvPr id="27" name="Rektangel 26"/>
          <p:cNvSpPr/>
          <p:nvPr/>
        </p:nvSpPr>
        <p:spPr>
          <a:xfrm>
            <a:off x="4067944" y="4869160"/>
            <a:ext cx="23711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Förteckning över föreningar</a:t>
            </a:r>
            <a:endParaRPr lang="sv-SE" sz="1400" dirty="0">
              <a:latin typeface="+mj-lt"/>
            </a:endParaRPr>
          </a:p>
        </p:txBody>
      </p:sp>
      <p:sp>
        <p:nvSpPr>
          <p:cNvPr id="28" name="Rektangel 27"/>
          <p:cNvSpPr/>
          <p:nvPr/>
        </p:nvSpPr>
        <p:spPr>
          <a:xfrm>
            <a:off x="4860032" y="5209455"/>
            <a:ext cx="29306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Bokning av arenor/gymnastikhallar</a:t>
            </a:r>
            <a:endParaRPr lang="sv-SE" sz="1400" dirty="0">
              <a:latin typeface="+mj-lt"/>
            </a:endParaRPr>
          </a:p>
        </p:txBody>
      </p:sp>
      <p:sp>
        <p:nvSpPr>
          <p:cNvPr id="29" name="Rektangel 28"/>
          <p:cNvSpPr/>
          <p:nvPr/>
        </p:nvSpPr>
        <p:spPr>
          <a:xfrm>
            <a:off x="6012160" y="2453406"/>
            <a:ext cx="3215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Vattenkvalitet, resultat av vattenprover</a:t>
            </a:r>
            <a:endParaRPr lang="sv-SE" sz="1400" dirty="0">
              <a:latin typeface="+mj-lt"/>
            </a:endParaRPr>
          </a:p>
        </p:txBody>
      </p:sp>
      <p:sp>
        <p:nvSpPr>
          <p:cNvPr id="30" name="Rektangel 29"/>
          <p:cNvSpPr/>
          <p:nvPr/>
        </p:nvSpPr>
        <p:spPr>
          <a:xfrm>
            <a:off x="6660232" y="1988840"/>
            <a:ext cx="2326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Arkivsök i Gävle stadsarkiv</a:t>
            </a:r>
            <a:endParaRPr lang="sv-SE" sz="1400" dirty="0">
              <a:latin typeface="+mj-lt"/>
            </a:endParaRPr>
          </a:p>
        </p:txBody>
      </p:sp>
      <p:sp>
        <p:nvSpPr>
          <p:cNvPr id="35" name="Rektangel 34"/>
          <p:cNvSpPr/>
          <p:nvPr/>
        </p:nvSpPr>
        <p:spPr>
          <a:xfrm>
            <a:off x="201538" y="5497487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Söka läger</a:t>
            </a:r>
            <a:endParaRPr lang="sv-SE" sz="1400" dirty="0">
              <a:latin typeface="+mj-lt"/>
            </a:endParaRPr>
          </a:p>
        </p:txBody>
      </p:sp>
      <p:sp>
        <p:nvSpPr>
          <p:cNvPr id="36" name="Rektangel 35"/>
          <p:cNvSpPr/>
          <p:nvPr/>
        </p:nvSpPr>
        <p:spPr>
          <a:xfrm>
            <a:off x="1691680" y="5065439"/>
            <a:ext cx="15087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Söka stipendium</a:t>
            </a:r>
            <a:endParaRPr lang="sv-SE" sz="1400" dirty="0">
              <a:latin typeface="+mj-lt"/>
            </a:endParaRPr>
          </a:p>
        </p:txBody>
      </p:sp>
      <p:sp>
        <p:nvSpPr>
          <p:cNvPr id="37" name="Rektangel 36"/>
          <p:cNvSpPr/>
          <p:nvPr/>
        </p:nvSpPr>
        <p:spPr>
          <a:xfrm>
            <a:off x="7380312" y="3769295"/>
            <a:ext cx="1137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Val av skola</a:t>
            </a:r>
            <a:endParaRPr lang="sv-SE" sz="1400" dirty="0">
              <a:latin typeface="+mj-lt"/>
            </a:endParaRPr>
          </a:p>
        </p:txBody>
      </p:sp>
      <p:sp>
        <p:nvSpPr>
          <p:cNvPr id="38" name="Rektangel 37"/>
          <p:cNvSpPr/>
          <p:nvPr/>
        </p:nvSpPr>
        <p:spPr>
          <a:xfrm>
            <a:off x="6516216" y="2761183"/>
            <a:ext cx="13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Val av förskola</a:t>
            </a:r>
            <a:endParaRPr lang="sv-SE" sz="1400" dirty="0">
              <a:latin typeface="+mj-lt"/>
            </a:endParaRPr>
          </a:p>
        </p:txBody>
      </p:sp>
      <p:sp>
        <p:nvSpPr>
          <p:cNvPr id="39" name="Rektangel 38"/>
          <p:cNvSpPr/>
          <p:nvPr/>
        </p:nvSpPr>
        <p:spPr>
          <a:xfrm>
            <a:off x="1547664" y="2905199"/>
            <a:ext cx="31502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Registrering av livsmedelsanläggning</a:t>
            </a:r>
            <a:endParaRPr lang="sv-SE" sz="1400" dirty="0">
              <a:latin typeface="+mj-lt"/>
            </a:endParaRPr>
          </a:p>
        </p:txBody>
      </p:sp>
      <p:sp>
        <p:nvSpPr>
          <p:cNvPr id="40" name="Rektangel 39"/>
          <p:cNvSpPr/>
          <p:nvPr/>
        </p:nvSpPr>
        <p:spPr>
          <a:xfrm>
            <a:off x="2339752" y="3793765"/>
            <a:ext cx="14975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Lämna synpunkt</a:t>
            </a:r>
            <a:endParaRPr lang="sv-SE" sz="1400" dirty="0">
              <a:latin typeface="+mj-lt"/>
            </a:endParaRPr>
          </a:p>
        </p:txBody>
      </p:sp>
      <p:sp>
        <p:nvSpPr>
          <p:cNvPr id="41" name="Rektangel 40"/>
          <p:cNvSpPr/>
          <p:nvPr/>
        </p:nvSpPr>
        <p:spPr>
          <a:xfrm>
            <a:off x="6660232" y="4417367"/>
            <a:ext cx="1588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latin typeface="+mj-lt"/>
              </a:rPr>
              <a:t>Anmälan</a:t>
            </a:r>
            <a:r>
              <a:rPr lang="en-US" sz="1400" dirty="0" smtClean="0">
                <a:latin typeface="+mj-lt"/>
              </a:rPr>
              <a:t> till </a:t>
            </a:r>
            <a:r>
              <a:rPr lang="en-US" sz="1400" dirty="0" err="1" smtClean="0">
                <a:latin typeface="+mj-lt"/>
              </a:rPr>
              <a:t>fritids</a:t>
            </a:r>
            <a:endParaRPr lang="sv-SE" sz="1400" dirty="0">
              <a:latin typeface="+mj-lt"/>
            </a:endParaRPr>
          </a:p>
        </p:txBody>
      </p:sp>
      <p:sp>
        <p:nvSpPr>
          <p:cNvPr id="43" name="Rektangel 42"/>
          <p:cNvSpPr/>
          <p:nvPr/>
        </p:nvSpPr>
        <p:spPr>
          <a:xfrm>
            <a:off x="5580112" y="2185119"/>
            <a:ext cx="25715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Ansökan om boendeparkering</a:t>
            </a:r>
            <a:endParaRPr lang="sv-SE" sz="1400" dirty="0">
              <a:latin typeface="+mj-lt"/>
            </a:endParaRPr>
          </a:p>
        </p:txBody>
      </p:sp>
      <p:sp>
        <p:nvSpPr>
          <p:cNvPr id="44" name="Rektangel 43"/>
          <p:cNvSpPr/>
          <p:nvPr/>
        </p:nvSpPr>
        <p:spPr>
          <a:xfrm>
            <a:off x="4860032" y="5517232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Inkomstuppgift</a:t>
            </a:r>
            <a:endParaRPr lang="sv-SE" sz="1400" dirty="0">
              <a:latin typeface="+mj-lt"/>
            </a:endParaRPr>
          </a:p>
        </p:txBody>
      </p:sp>
      <p:sp>
        <p:nvSpPr>
          <p:cNvPr id="42" name="Rektangel 41"/>
          <p:cNvSpPr/>
          <p:nvPr/>
        </p:nvSpPr>
        <p:spPr>
          <a:xfrm>
            <a:off x="1691680" y="5496004"/>
            <a:ext cx="16962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400" dirty="0" smtClean="0">
                <a:latin typeface="+mj-lt"/>
              </a:rPr>
              <a:t>Arrangemangsstöd</a:t>
            </a:r>
            <a:endParaRPr lang="sv-SE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8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Antal ärenden per e-tjänst 2014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15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19048"/>
          <a:stretch/>
        </p:blipFill>
        <p:spPr bwMode="auto">
          <a:xfrm>
            <a:off x="899592" y="1844824"/>
            <a:ext cx="601834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821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 cstate="print"/>
          <a:srcRect l="6774" r="6401"/>
          <a:stretch>
            <a:fillRect/>
          </a:stretch>
        </p:blipFill>
        <p:spPr bwMode="auto">
          <a:xfrm>
            <a:off x="-647056" y="-18512"/>
            <a:ext cx="9791056" cy="704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llips 3"/>
          <p:cNvSpPr/>
          <p:nvPr/>
        </p:nvSpPr>
        <p:spPr>
          <a:xfrm>
            <a:off x="1043608" y="1628800"/>
            <a:ext cx="2087782" cy="6113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430" tIns="41715" rIns="83430" bIns="41715"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678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Vi strävar efter enhetlighet</a:t>
            </a:r>
            <a:endParaRPr lang="sv-S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348" y="1991059"/>
            <a:ext cx="2295753" cy="167522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b="1925"/>
          <a:stretch>
            <a:fillRect/>
          </a:stretch>
        </p:blipFill>
        <p:spPr bwMode="auto">
          <a:xfrm>
            <a:off x="3169040" y="1991059"/>
            <a:ext cx="2231982" cy="16433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 b="6735"/>
          <a:stretch>
            <a:fillRect/>
          </a:stretch>
        </p:blipFill>
        <p:spPr bwMode="auto">
          <a:xfrm>
            <a:off x="6038731" y="1991059"/>
            <a:ext cx="2231982" cy="1643361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7652" y="4703436"/>
            <a:ext cx="2008630" cy="1369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2619" y="4848355"/>
            <a:ext cx="2008630" cy="1369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57586" y="4993274"/>
            <a:ext cx="2008630" cy="1369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2811" y="4662460"/>
            <a:ext cx="2232565" cy="16211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7" cstate="print"/>
          <a:srcRect r="-3301" b="3380"/>
          <a:stretch>
            <a:fillRect/>
          </a:stretch>
        </p:blipFill>
        <p:spPr bwMode="auto">
          <a:xfrm>
            <a:off x="299348" y="4719381"/>
            <a:ext cx="2295753" cy="16539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Höger 16"/>
          <p:cNvSpPr/>
          <p:nvPr/>
        </p:nvSpPr>
        <p:spPr>
          <a:xfrm>
            <a:off x="2658873" y="2744266"/>
            <a:ext cx="446396" cy="2738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430" tIns="41715" rIns="83430" bIns="41715" rtlCol="0" anchor="ctr"/>
          <a:lstStyle/>
          <a:p>
            <a:pPr algn="ctr"/>
            <a:endParaRPr lang="sv-SE"/>
          </a:p>
        </p:txBody>
      </p:sp>
      <p:sp>
        <p:nvSpPr>
          <p:cNvPr id="18" name="Höger 17"/>
          <p:cNvSpPr/>
          <p:nvPr/>
        </p:nvSpPr>
        <p:spPr>
          <a:xfrm>
            <a:off x="5528564" y="2744266"/>
            <a:ext cx="446396" cy="2738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430" tIns="41715" rIns="83430" bIns="41715" rtlCol="0" anchor="ctr"/>
          <a:lstStyle/>
          <a:p>
            <a:pPr algn="ctr"/>
            <a:endParaRPr lang="sv-SE"/>
          </a:p>
        </p:txBody>
      </p:sp>
      <p:sp>
        <p:nvSpPr>
          <p:cNvPr id="19" name="Höger 18"/>
          <p:cNvSpPr/>
          <p:nvPr/>
        </p:nvSpPr>
        <p:spPr>
          <a:xfrm rot="10800000">
            <a:off x="5528564" y="5335641"/>
            <a:ext cx="446396" cy="2738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430" tIns="41715" rIns="83430" bIns="41715" rtlCol="0" anchor="ctr"/>
          <a:lstStyle/>
          <a:p>
            <a:pPr algn="ctr"/>
            <a:endParaRPr lang="sv-SE"/>
          </a:p>
        </p:txBody>
      </p:sp>
      <p:sp>
        <p:nvSpPr>
          <p:cNvPr id="23" name="textruta 22"/>
          <p:cNvSpPr txBox="1"/>
          <p:nvPr/>
        </p:nvSpPr>
        <p:spPr>
          <a:xfrm>
            <a:off x="2359046" y="1620529"/>
            <a:ext cx="296730" cy="361244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b="1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sv-S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ruta 23"/>
          <p:cNvSpPr txBox="1"/>
          <p:nvPr/>
        </p:nvSpPr>
        <p:spPr>
          <a:xfrm>
            <a:off x="5145939" y="1620529"/>
            <a:ext cx="296730" cy="361244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b="1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sv-S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ruta 24"/>
          <p:cNvSpPr txBox="1"/>
          <p:nvPr/>
        </p:nvSpPr>
        <p:spPr>
          <a:xfrm>
            <a:off x="8015630" y="1620529"/>
            <a:ext cx="296730" cy="361244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b="1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sv-S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ruta 25"/>
          <p:cNvSpPr txBox="1"/>
          <p:nvPr/>
        </p:nvSpPr>
        <p:spPr>
          <a:xfrm>
            <a:off x="2276247" y="4240068"/>
            <a:ext cx="296730" cy="361244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b="1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endParaRPr lang="sv-S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ruta 26"/>
          <p:cNvSpPr txBox="1"/>
          <p:nvPr/>
        </p:nvSpPr>
        <p:spPr>
          <a:xfrm>
            <a:off x="7983591" y="4240068"/>
            <a:ext cx="501914" cy="361244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b="1" dirty="0" smtClean="0">
                <a:solidFill>
                  <a:schemeClr val="bg1">
                    <a:lumMod val="50000"/>
                  </a:schemeClr>
                </a:solidFill>
              </a:rPr>
              <a:t>4-6</a:t>
            </a:r>
            <a:endParaRPr lang="sv-S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ruta 27"/>
          <p:cNvSpPr txBox="1"/>
          <p:nvPr/>
        </p:nvSpPr>
        <p:spPr>
          <a:xfrm>
            <a:off x="5209709" y="4171594"/>
            <a:ext cx="296730" cy="361244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b="1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endParaRPr lang="sv-SE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ruta 28"/>
          <p:cNvSpPr txBox="1"/>
          <p:nvPr/>
        </p:nvSpPr>
        <p:spPr>
          <a:xfrm>
            <a:off x="299349" y="1717165"/>
            <a:ext cx="979609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b="1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Introsida</a:t>
            </a:r>
            <a:endParaRPr lang="sv-SE" sz="15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0" name="textruta 29"/>
          <p:cNvSpPr txBox="1"/>
          <p:nvPr/>
        </p:nvSpPr>
        <p:spPr>
          <a:xfrm>
            <a:off x="3169040" y="1717165"/>
            <a:ext cx="1146321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Inloggning</a:t>
            </a:r>
            <a:endParaRPr lang="sv-SE" sz="15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1" name="textruta 30"/>
          <p:cNvSpPr txBox="1"/>
          <p:nvPr/>
        </p:nvSpPr>
        <p:spPr>
          <a:xfrm>
            <a:off x="5974961" y="1717165"/>
            <a:ext cx="2035988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Personliga uppgifter</a:t>
            </a:r>
            <a:endParaRPr lang="sv-SE" sz="15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2" name="textruta 31"/>
          <p:cNvSpPr txBox="1"/>
          <p:nvPr/>
        </p:nvSpPr>
        <p:spPr>
          <a:xfrm>
            <a:off x="235578" y="4377013"/>
            <a:ext cx="978135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Tacksida</a:t>
            </a:r>
            <a:endParaRPr lang="sv-SE" sz="15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3" name="textruta 32"/>
          <p:cNvSpPr txBox="1"/>
          <p:nvPr/>
        </p:nvSpPr>
        <p:spPr>
          <a:xfrm>
            <a:off x="5972919" y="4377013"/>
            <a:ext cx="2220333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E-tjänstspecifika sidor</a:t>
            </a:r>
            <a:endParaRPr lang="sv-SE" sz="15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4" name="textruta 33"/>
          <p:cNvSpPr txBox="1"/>
          <p:nvPr/>
        </p:nvSpPr>
        <p:spPr>
          <a:xfrm>
            <a:off x="3169040" y="4377013"/>
            <a:ext cx="1675312" cy="315077"/>
          </a:xfrm>
          <a:prstGeom prst="rect">
            <a:avLst/>
          </a:prstGeom>
          <a:noFill/>
        </p:spPr>
        <p:txBody>
          <a:bodyPr wrap="none" lIns="83430" tIns="41715" rIns="83430" bIns="41715" rtlCol="0">
            <a:spAutoFit/>
          </a:bodyPr>
          <a:lstStyle/>
          <a:p>
            <a:r>
              <a:rPr lang="sv-SE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Sammanfattning</a:t>
            </a:r>
            <a:endParaRPr lang="sv-SE" sz="15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36" name="Höger 35"/>
          <p:cNvSpPr/>
          <p:nvPr/>
        </p:nvSpPr>
        <p:spPr>
          <a:xfrm rot="10800000">
            <a:off x="2658873" y="5335641"/>
            <a:ext cx="446396" cy="273893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430" tIns="41715" rIns="83430" bIns="41715" rtlCol="0" anchor="ctr"/>
          <a:lstStyle/>
          <a:p>
            <a:pPr algn="ctr"/>
            <a:endParaRPr lang="sv-SE"/>
          </a:p>
        </p:txBody>
      </p:sp>
      <p:sp>
        <p:nvSpPr>
          <p:cNvPr id="37" name="Höger 36"/>
          <p:cNvSpPr/>
          <p:nvPr/>
        </p:nvSpPr>
        <p:spPr>
          <a:xfrm rot="5400000">
            <a:off x="6915065" y="3883481"/>
            <a:ext cx="479314" cy="2550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430" tIns="41715" rIns="83430" bIns="41715" rtlCol="0" anchor="ctr"/>
          <a:lstStyle/>
          <a:p>
            <a:pPr algn="ctr"/>
            <a:endParaRPr lang="sv-SE"/>
          </a:p>
        </p:txBody>
      </p:sp>
      <p:sp>
        <p:nvSpPr>
          <p:cNvPr id="35" name="textruta 34"/>
          <p:cNvSpPr txBox="1"/>
          <p:nvPr/>
        </p:nvSpPr>
        <p:spPr>
          <a:xfrm>
            <a:off x="2987824" y="2492896"/>
            <a:ext cx="2643206" cy="32624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v-SE" sz="1600" dirty="0" smtClean="0">
                <a:latin typeface="+mj-lt"/>
              </a:rPr>
              <a:t>Inloggning med </a:t>
            </a:r>
            <a:r>
              <a:rPr lang="sv-SE" sz="1600" dirty="0" err="1" smtClean="0">
                <a:latin typeface="+mj-lt"/>
              </a:rPr>
              <a:t>eID</a:t>
            </a:r>
            <a:endParaRPr lang="sv-SE" sz="1600" dirty="0" smtClean="0"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sv-SE" sz="1600" dirty="0" smtClean="0">
                <a:latin typeface="+mj-lt"/>
              </a:rPr>
              <a:t>Följer Gävle kommuns webbstrategi</a:t>
            </a:r>
          </a:p>
          <a:p>
            <a:pPr>
              <a:spcAft>
                <a:spcPts val="600"/>
              </a:spcAft>
            </a:pPr>
            <a:r>
              <a:rPr lang="sv-SE" sz="1600" dirty="0" smtClean="0">
                <a:latin typeface="+mj-lt"/>
              </a:rPr>
              <a:t>Ärenden loggas på ”Mina sidor”</a:t>
            </a:r>
          </a:p>
          <a:p>
            <a:pPr>
              <a:spcAft>
                <a:spcPts val="600"/>
              </a:spcAft>
            </a:pPr>
            <a:r>
              <a:rPr lang="sv-SE" sz="1600" dirty="0" smtClean="0">
                <a:latin typeface="+mj-lt"/>
              </a:rPr>
              <a:t>Mina uppgifter hämtas från mina sidor – uppgifter en gång</a:t>
            </a:r>
          </a:p>
          <a:p>
            <a:pPr>
              <a:spcAft>
                <a:spcPts val="600"/>
              </a:spcAft>
            </a:pPr>
            <a:r>
              <a:rPr lang="sv-SE" sz="1600" dirty="0" smtClean="0">
                <a:latin typeface="+mj-lt"/>
              </a:rPr>
              <a:t>Tillgängligt för funktionsnedsatta</a:t>
            </a:r>
          </a:p>
          <a:p>
            <a:pPr>
              <a:spcBef>
                <a:spcPts val="600"/>
              </a:spcBef>
            </a:pPr>
            <a:endParaRPr lang="sv-SE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7416127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Vad är framgångsfaktorerna framöver?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3074" name="Picture 2" descr="O:\Kommunledningskontoret\IT-avdelningen\Information\Bilder\Diverse\Blommor\Blommar (25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898830"/>
            <a:ext cx="5112568" cy="3834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ubrik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3200" kern="0" dirty="0" smtClean="0"/>
              <a:t>En mix av kompetenser krävs runt bordet för att få fram e-tjänster</a:t>
            </a:r>
            <a:endParaRPr lang="sv-SE" dirty="0"/>
          </a:p>
        </p:txBody>
      </p:sp>
      <p:sp>
        <p:nvSpPr>
          <p:cNvPr id="3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fld id="{E3741DD7-6DD9-42E9-A57A-B94740FACAA9}" type="slidenum">
              <a:rPr lang="en-GB" altLang="en-GB">
                <a:solidFill>
                  <a:schemeClr val="tx1">
                    <a:tint val="75000"/>
                  </a:schemeClr>
                </a:solidFill>
              </a:rPr>
              <a:pPr algn="l">
                <a:defRPr/>
              </a:pPr>
              <a:t>19</a:t>
            </a:fld>
            <a:endParaRPr lang="en-GB" altLang="en-GB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20" name="Rubrik 1"/>
          <p:cNvSpPr txBox="1">
            <a:spLocks/>
          </p:cNvSpPr>
          <p:nvPr/>
        </p:nvSpPr>
        <p:spPr bwMode="auto">
          <a:xfrm>
            <a:off x="1687085" y="724596"/>
            <a:ext cx="5668605" cy="1101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7067" tIns="43534" rIns="87067" bIns="43534" numCol="1" anchor="t" anchorCtr="0" compatLnSpc="1">
            <a:prstTxWarp prst="textNoShape">
              <a:avLst/>
            </a:prstTxWarp>
          </a:bodyPr>
          <a:lstStyle/>
          <a:p>
            <a:pPr algn="ctr" defTabSz="869061" fontAlgn="base">
              <a:lnSpc>
                <a:spcPts val="3809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sv-SE" sz="2700" b="1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lide Number Placeholder 8"/>
          <p:cNvSpPr txBox="1">
            <a:spLocks/>
          </p:cNvSpPr>
          <p:nvPr/>
        </p:nvSpPr>
        <p:spPr>
          <a:xfrm>
            <a:off x="77788" y="6557964"/>
            <a:ext cx="392112" cy="163512"/>
          </a:xfrm>
          <a:prstGeom prst="rect">
            <a:avLst/>
          </a:prstGeom>
        </p:spPr>
        <p:txBody>
          <a:bodyPr lIns="91431" tIns="45716" rIns="91431" bIns="45716"/>
          <a:lstStyle/>
          <a:p>
            <a:pPr defTabSz="834299" fontAlgn="base">
              <a:spcBef>
                <a:spcPct val="0"/>
              </a:spcBef>
              <a:spcAft>
                <a:spcPct val="0"/>
              </a:spcAft>
              <a:defRPr/>
            </a:pPr>
            <a:fld id="{E3741DD7-6DD9-42E9-A57A-B94740FACAA9}" type="slidenum">
              <a:rPr lang="en-GB" altLang="en-GB" sz="2200" smtClean="0">
                <a:solidFill>
                  <a:schemeClr val="tx1">
                    <a:tint val="75000"/>
                  </a:schemeClr>
                </a:solidFill>
                <a:latin typeface="Times New Roman" charset="0"/>
              </a:rPr>
              <a:pPr defTabSz="834299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GB" altLang="en-GB" sz="2200" dirty="0">
              <a:solidFill>
                <a:schemeClr val="tx1">
                  <a:tint val="75000"/>
                </a:schemeClr>
              </a:solidFill>
              <a:latin typeface="Times New Roman" charset="0"/>
            </a:endParaRPr>
          </a:p>
        </p:txBody>
      </p:sp>
      <p:sp>
        <p:nvSpPr>
          <p:cNvPr id="22" name="textruta 9"/>
          <p:cNvSpPr txBox="1">
            <a:spLocks noChangeArrowheads="1"/>
          </p:cNvSpPr>
          <p:nvPr/>
        </p:nvSpPr>
        <p:spPr bwMode="auto">
          <a:xfrm>
            <a:off x="3517900" y="2698751"/>
            <a:ext cx="1696280" cy="52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</a:rPr>
              <a:t>Ändring av</a:t>
            </a:r>
          </a:p>
          <a:p>
            <a:r>
              <a:rPr lang="sv-SE" sz="1400" dirty="0">
                <a:solidFill>
                  <a:schemeClr val="bg1"/>
                </a:solidFill>
              </a:rPr>
              <a:t>serveringspersonal</a:t>
            </a:r>
          </a:p>
        </p:txBody>
      </p:sp>
      <p:sp>
        <p:nvSpPr>
          <p:cNvPr id="23" name="textruta 16"/>
          <p:cNvSpPr txBox="1">
            <a:spLocks noChangeArrowheads="1"/>
          </p:cNvSpPr>
          <p:nvPr/>
        </p:nvSpPr>
        <p:spPr bwMode="auto">
          <a:xfrm>
            <a:off x="4616451" y="3552826"/>
            <a:ext cx="1180113" cy="538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1" tIns="45716" rIns="91431" bIns="45716">
            <a:spAutoFit/>
          </a:bodyPr>
          <a:lstStyle/>
          <a:p>
            <a:r>
              <a:rPr lang="sv-SE" sz="1400" dirty="0">
                <a:solidFill>
                  <a:schemeClr val="bg1"/>
                </a:solidFill>
              </a:rPr>
              <a:t>Egenkontroll</a:t>
            </a:r>
          </a:p>
          <a:p>
            <a:r>
              <a:rPr lang="sv-SE" sz="1400" dirty="0">
                <a:solidFill>
                  <a:schemeClr val="bg1"/>
                </a:solidFill>
              </a:rPr>
              <a:t>livsmedel</a:t>
            </a:r>
          </a:p>
        </p:txBody>
      </p:sp>
      <p:sp>
        <p:nvSpPr>
          <p:cNvPr id="24" name="Cylinder 23"/>
          <p:cNvSpPr/>
          <p:nvPr/>
        </p:nvSpPr>
        <p:spPr>
          <a:xfrm>
            <a:off x="2322514" y="3381376"/>
            <a:ext cx="4319587" cy="769938"/>
          </a:xfrm>
          <a:prstGeom prst="can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>
              <a:defRPr/>
            </a:pPr>
            <a:endParaRPr lang="sv-SE"/>
          </a:p>
        </p:txBody>
      </p:sp>
      <p:pic>
        <p:nvPicPr>
          <p:cNvPr id="25" name="Picture 6" descr="MCj0431640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5413" y="3468688"/>
            <a:ext cx="7429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8" descr="MCj0431641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1789" y="2628900"/>
            <a:ext cx="526205" cy="526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9" descr="MCj0431646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7613" y="4251325"/>
            <a:ext cx="725487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2" descr="MCj0431614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36901" y="4191000"/>
            <a:ext cx="698500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3" descr="MCj04316440000[1]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01682" y="3321050"/>
            <a:ext cx="861157" cy="861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7400926" y="3527426"/>
            <a:ext cx="1194837" cy="3715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9991" tIns="46795" rIns="89991" bIns="46795">
            <a:spAutoFit/>
          </a:bodyPr>
          <a:lstStyle/>
          <a:p>
            <a:r>
              <a:rPr lang="sv-SE">
                <a:solidFill>
                  <a:srgbClr val="000000"/>
                </a:solidFill>
              </a:rPr>
              <a:t>Utmanare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4889501" y="4941168"/>
            <a:ext cx="1041014" cy="6485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9991" tIns="46795" rIns="89991" bIns="46795">
            <a:spAutoFit/>
          </a:bodyPr>
          <a:lstStyle/>
          <a:p>
            <a:r>
              <a:rPr lang="sv-SE" dirty="0"/>
              <a:t>Tekniker</a:t>
            </a:r>
          </a:p>
          <a:p>
            <a:endParaRPr lang="sv-SE" dirty="0"/>
          </a:p>
        </p:txBody>
      </p:sp>
      <p:sp>
        <p:nvSpPr>
          <p:cNvPr id="32" name="Text Box 16"/>
          <p:cNvSpPr txBox="1">
            <a:spLocks noChangeArrowheads="1"/>
          </p:cNvSpPr>
          <p:nvPr/>
        </p:nvSpPr>
        <p:spPr bwMode="auto">
          <a:xfrm>
            <a:off x="2843808" y="4887914"/>
            <a:ext cx="1669326" cy="3715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9991" tIns="46795" rIns="89991" bIns="46795">
            <a:spAutoFit/>
          </a:bodyPr>
          <a:lstStyle/>
          <a:p>
            <a:r>
              <a:rPr lang="sv-SE" dirty="0" smtClean="0"/>
              <a:t>Kommunikatör</a:t>
            </a:r>
            <a:endParaRPr lang="sv-SE" dirty="0"/>
          </a:p>
        </p:txBody>
      </p:sp>
      <p:pic>
        <p:nvPicPr>
          <p:cNvPr id="33" name="Picture 17" descr="MCj04316010000[1]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11514" y="2536826"/>
            <a:ext cx="73977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 Box 25"/>
          <p:cNvSpPr txBox="1">
            <a:spLocks noChangeArrowheads="1"/>
          </p:cNvSpPr>
          <p:nvPr/>
        </p:nvSpPr>
        <p:spPr bwMode="auto">
          <a:xfrm>
            <a:off x="4982049" y="2233613"/>
            <a:ext cx="1425670" cy="3715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9991" tIns="46795" rIns="89991" bIns="46795">
            <a:spAutoFit/>
          </a:bodyPr>
          <a:lstStyle/>
          <a:p>
            <a:r>
              <a:rPr lang="sv-SE" dirty="0" smtClean="0">
                <a:solidFill>
                  <a:srgbClr val="000000"/>
                </a:solidFill>
              </a:rPr>
              <a:t>Medborgare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Text Box 26"/>
          <p:cNvSpPr txBox="1">
            <a:spLocks noChangeArrowheads="1"/>
          </p:cNvSpPr>
          <p:nvPr/>
        </p:nvSpPr>
        <p:spPr bwMode="auto">
          <a:xfrm>
            <a:off x="446088" y="3600451"/>
            <a:ext cx="976829" cy="6485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9991" tIns="46795" rIns="89991" bIns="46795">
            <a:spAutoFit/>
          </a:bodyPr>
          <a:lstStyle/>
          <a:p>
            <a:r>
              <a:rPr lang="sv-SE">
                <a:solidFill>
                  <a:srgbClr val="000000"/>
                </a:solidFill>
              </a:rPr>
              <a:t>Projekt-</a:t>
            </a:r>
          </a:p>
          <a:p>
            <a:r>
              <a:rPr lang="sv-SE">
                <a:solidFill>
                  <a:srgbClr val="000000"/>
                </a:solidFill>
              </a:rPr>
              <a:t>ledare</a:t>
            </a:r>
          </a:p>
        </p:txBody>
      </p:sp>
      <p:sp>
        <p:nvSpPr>
          <p:cNvPr id="36" name="Text Box 25"/>
          <p:cNvSpPr txBox="1">
            <a:spLocks noChangeArrowheads="1"/>
          </p:cNvSpPr>
          <p:nvPr/>
        </p:nvSpPr>
        <p:spPr bwMode="auto">
          <a:xfrm>
            <a:off x="2855913" y="2084388"/>
            <a:ext cx="1502614" cy="37150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9991" tIns="46795" rIns="89991" bIns="46795">
            <a:spAutoFit/>
          </a:bodyPr>
          <a:lstStyle/>
          <a:p>
            <a:r>
              <a:rPr lang="sv-SE">
                <a:solidFill>
                  <a:srgbClr val="000000"/>
                </a:solidFill>
              </a:rPr>
              <a:t>Handläggare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817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z="2800" dirty="0" smtClean="0"/>
              <a:t>Agenda</a:t>
            </a:r>
            <a:endParaRPr lang="sv-SE" sz="2800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Varför </a:t>
            </a:r>
            <a:r>
              <a:rPr lang="sv-SE" dirty="0" err="1" smtClean="0"/>
              <a:t>eTjänst</a:t>
            </a:r>
            <a:endParaRPr lang="sv-SE" dirty="0" smtClean="0"/>
          </a:p>
          <a:p>
            <a:r>
              <a:rPr lang="sv-SE" dirty="0" smtClean="0"/>
              <a:t>Inledning</a:t>
            </a:r>
          </a:p>
          <a:p>
            <a:r>
              <a:rPr lang="sv-SE" dirty="0" smtClean="0"/>
              <a:t>Omvärld</a:t>
            </a:r>
          </a:p>
          <a:p>
            <a:r>
              <a:rPr lang="sv-SE" dirty="0" smtClean="0"/>
              <a:t>Processen utifrån kundens </a:t>
            </a:r>
            <a:r>
              <a:rPr lang="sv-SE" dirty="0" smtClean="0"/>
              <a:t>perspektiv</a:t>
            </a:r>
            <a:endParaRPr lang="sv-SE" dirty="0" smtClean="0"/>
          </a:p>
          <a:p>
            <a:r>
              <a:rPr lang="sv-SE" dirty="0" smtClean="0"/>
              <a:t>Behov utifrån ovanstående </a:t>
            </a:r>
            <a:r>
              <a:rPr lang="sv-SE" dirty="0" smtClean="0"/>
              <a:t>process</a:t>
            </a:r>
          </a:p>
          <a:p>
            <a:r>
              <a:rPr lang="sv-SE" dirty="0" smtClean="0"/>
              <a:t>Varför </a:t>
            </a:r>
            <a:r>
              <a:rPr lang="sv-SE" dirty="0" err="1" smtClean="0"/>
              <a:t>eTjänst</a:t>
            </a:r>
            <a:endParaRPr lang="sv-SE" dirty="0" smtClean="0"/>
          </a:p>
          <a:p>
            <a:r>
              <a:rPr lang="sv-SE" dirty="0" smtClean="0"/>
              <a:t>Nästa steg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7" name="textruta 6"/>
          <p:cNvSpPr txBox="1"/>
          <p:nvPr/>
        </p:nvSpPr>
        <p:spPr>
          <a:xfrm rot="19770671">
            <a:off x="95363" y="3016891"/>
            <a:ext cx="1310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>
                <a:solidFill>
                  <a:srgbClr val="FF0000"/>
                </a:solidFill>
              </a:rPr>
              <a:t>FIKA 9:30</a:t>
            </a:r>
            <a:endParaRPr lang="sv-SE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644008" y="831600"/>
            <a:ext cx="3600400" cy="854968"/>
          </a:xfrm>
        </p:spPr>
        <p:txBody>
          <a:bodyPr/>
          <a:lstStyle/>
          <a:p>
            <a:r>
              <a:rPr lang="sv-SE" dirty="0" smtClean="0"/>
              <a:t>Katrineholms kommun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16016" y="2156098"/>
            <a:ext cx="3536724" cy="3211785"/>
          </a:xfrm>
        </p:spPr>
        <p:txBody>
          <a:bodyPr/>
          <a:lstStyle/>
          <a:p>
            <a:r>
              <a:rPr lang="sv-SE" dirty="0" smtClean="0"/>
              <a:t>Ansökan i webbformulär</a:t>
            </a:r>
          </a:p>
          <a:p>
            <a:r>
              <a:rPr lang="sv-SE" dirty="0" smtClean="0"/>
              <a:t>Sju steg</a:t>
            </a:r>
          </a:p>
          <a:p>
            <a:r>
              <a:rPr lang="sv-SE" dirty="0" smtClean="0"/>
              <a:t>Möjlighet att bifoga ritning</a:t>
            </a:r>
          </a:p>
          <a:p>
            <a:r>
              <a:rPr lang="sv-SE" dirty="0" smtClean="0"/>
              <a:t>E-legitimation eller fylla i formuläret, skriva ut och signera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2"/>
          <a:srcRect l="25774" t="4874" r="26744"/>
          <a:stretch/>
        </p:blipFill>
        <p:spPr>
          <a:xfrm>
            <a:off x="0" y="260648"/>
            <a:ext cx="4320480" cy="54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644008" y="831600"/>
            <a:ext cx="3600400" cy="854968"/>
          </a:xfrm>
        </p:spPr>
        <p:txBody>
          <a:bodyPr/>
          <a:lstStyle/>
          <a:p>
            <a:r>
              <a:rPr lang="sv-SE" dirty="0" smtClean="0"/>
              <a:t>Stockholms stad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4716016" y="2156098"/>
            <a:ext cx="3536724" cy="3211785"/>
          </a:xfrm>
        </p:spPr>
        <p:txBody>
          <a:bodyPr/>
          <a:lstStyle/>
          <a:p>
            <a:r>
              <a:rPr lang="sv-SE" dirty="0" smtClean="0"/>
              <a:t>Omfattande informationsstöd i olika steg</a:t>
            </a:r>
          </a:p>
          <a:p>
            <a:r>
              <a:rPr lang="sv-SE" dirty="0" smtClean="0"/>
              <a:t>Stöd för att genomföra ansökan</a:t>
            </a:r>
          </a:p>
          <a:p>
            <a:r>
              <a:rPr lang="sv-SE" dirty="0" smtClean="0"/>
              <a:t>Möjlighet att placera borrhål samt vinkel med stöd för hur man får borra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 rotWithShape="1">
          <a:blip r:embed="rId2"/>
          <a:srcRect t="5283" r="55575"/>
          <a:stretch/>
        </p:blipFill>
        <p:spPr>
          <a:xfrm>
            <a:off x="0" y="332656"/>
            <a:ext cx="4067944" cy="5420764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66" y="5608145"/>
            <a:ext cx="1240798" cy="98920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932" y="5608145"/>
            <a:ext cx="1168868" cy="1024838"/>
          </a:xfrm>
          <a:prstGeom prst="rect">
            <a:avLst/>
          </a:prstGeom>
        </p:spPr>
      </p:pic>
      <p:pic>
        <p:nvPicPr>
          <p:cNvPr id="12" name="Bildobjek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045" y="5367883"/>
            <a:ext cx="1274238" cy="1144824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8009" y="4743305"/>
            <a:ext cx="1573726" cy="8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3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Bild på kartan från Stockholm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2"/>
          <a:srcRect t="7307" r="37414" b="23264"/>
          <a:stretch/>
        </p:blipFill>
        <p:spPr>
          <a:xfrm>
            <a:off x="1871056" y="1881344"/>
            <a:ext cx="5653272" cy="391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4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2"/>
          <a:srcRect t="5944" r="45199"/>
          <a:stretch/>
        </p:blipFill>
        <p:spPr>
          <a:xfrm>
            <a:off x="0" y="404663"/>
            <a:ext cx="5508104" cy="590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Saker att förhålla sig till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Upphandling av e-tjänsteplattform</a:t>
            </a:r>
          </a:p>
          <a:p>
            <a:r>
              <a:rPr lang="sv-SE" dirty="0" smtClean="0"/>
              <a:t>Hela </a:t>
            </a:r>
            <a:r>
              <a:rPr lang="sv-SE" dirty="0" smtClean="0">
                <a:hlinkClick r:id="rId2"/>
              </a:rPr>
              <a:t>www.gavle.se</a:t>
            </a:r>
            <a:r>
              <a:rPr lang="sv-SE" dirty="0" smtClean="0"/>
              <a:t> byggs om nästa år</a:t>
            </a:r>
          </a:p>
          <a:p>
            <a:r>
              <a:rPr lang="sv-SE" dirty="0" smtClean="0"/>
              <a:t>GIS-strategin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1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97200" y="856708"/>
            <a:ext cx="6347208" cy="854968"/>
          </a:xfrm>
        </p:spPr>
        <p:txBody>
          <a:bodyPr/>
          <a:lstStyle/>
          <a:p>
            <a:r>
              <a:rPr lang="sv-SE" dirty="0" smtClean="0"/>
              <a:t>Vad är en process?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897199" y="2181206"/>
            <a:ext cx="6355541" cy="3211785"/>
          </a:xfrm>
        </p:spPr>
        <p:txBody>
          <a:bodyPr/>
          <a:lstStyle/>
          <a:p>
            <a:pPr>
              <a:buNone/>
            </a:pPr>
            <a:r>
              <a:rPr lang="sv-SE" sz="2000" dirty="0" smtClean="0"/>
              <a:t>”En process är en serie aktiviteter som förädlar en vara eller en tjänst och skapar ett värde åt kunder”</a:t>
            </a:r>
          </a:p>
          <a:p>
            <a:pPr>
              <a:buNone/>
            </a:pPr>
            <a:endParaRPr lang="sv-SE" sz="2000" dirty="0" smtClean="0"/>
          </a:p>
          <a:p>
            <a:r>
              <a:rPr lang="sv-SE" sz="2000" dirty="0" smtClean="0"/>
              <a:t>En process har en väl definierad början och ett väl definierat slut</a:t>
            </a:r>
          </a:p>
          <a:p>
            <a:r>
              <a:rPr lang="sv-SE" sz="2000" dirty="0" smtClean="0"/>
              <a:t>Alla processer har en kund – intern eller extern</a:t>
            </a:r>
          </a:p>
          <a:p>
            <a:r>
              <a:rPr lang="sv-SE" sz="2000" dirty="0" smtClean="0"/>
              <a:t>Den åstadkommer ett definierbart värdeskapande resultat</a:t>
            </a:r>
          </a:p>
          <a:p>
            <a:r>
              <a:rPr lang="sv-SE" sz="2000" dirty="0" smtClean="0"/>
              <a:t>En process upprepas</a:t>
            </a:r>
            <a:endParaRPr lang="sv-SE" sz="2000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>
          <a:xfrm>
            <a:off x="7779905" y="548680"/>
            <a:ext cx="464503" cy="108000"/>
          </a:xfrm>
        </p:spPr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5937018" y="548680"/>
            <a:ext cx="1743472" cy="108000"/>
          </a:xfrm>
        </p:spPr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>
          <a:xfrm>
            <a:off x="8253833" y="548680"/>
            <a:ext cx="360040" cy="108000"/>
          </a:xfrm>
        </p:spPr>
        <p:txBody>
          <a:bodyPr/>
          <a:lstStyle/>
          <a:p>
            <a:fld id="{5931CCED-C06E-4325-AB7A-98A9C7CD34E8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36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Processen värmepump</a:t>
            </a:r>
            <a:br>
              <a:rPr lang="sv-SE" dirty="0" smtClean="0"/>
            </a:br>
            <a:r>
              <a:rPr lang="sv-SE" b="0" i="1" dirty="0" smtClean="0"/>
              <a:t>utifrån kundens perspektiv</a:t>
            </a:r>
            <a:endParaRPr lang="sv-SE" b="0" i="1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1026" name="Picture 2" descr="Barn och vuxna på promenad hand i hand ute i nature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96952"/>
            <a:ext cx="4191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6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Diskussion kring behov utifrån beskriven process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42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Varför </a:t>
            </a:r>
            <a:r>
              <a:rPr lang="sv-SE" dirty="0" err="1" smtClean="0"/>
              <a:t>eTjänst</a:t>
            </a:r>
            <a:r>
              <a:rPr lang="sv-SE" dirty="0" smtClean="0"/>
              <a:t>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Vad är viktigast för oss med en </a:t>
            </a:r>
            <a:r>
              <a:rPr lang="sv-SE" dirty="0" err="1" smtClean="0"/>
              <a:t>eTjänst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2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Nästa steg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Sammanställning och reflektion av material</a:t>
            </a:r>
          </a:p>
          <a:p>
            <a:r>
              <a:rPr lang="sv-SE" dirty="0" smtClean="0"/>
              <a:t>Nästa träff </a:t>
            </a:r>
            <a:r>
              <a:rPr lang="sv-SE" dirty="0" smtClean="0"/>
              <a:t>imorgon</a:t>
            </a:r>
            <a:endParaRPr lang="sv-SE" dirty="0" smtClean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Tanke om resultat från dagen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026" name="Picture 2" descr="C:\Users\iyy380\AppData\Local\Microsoft\Windows\Temporary Internet Files\Content.Outlook\UYURH10H\bild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7200" y="1886596"/>
            <a:ext cx="4723509" cy="3542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41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Tack!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b="1" dirty="0" smtClean="0"/>
              <a:t>Elin Edling</a:t>
            </a:r>
          </a:p>
          <a:p>
            <a:pPr marL="0" indent="0">
              <a:buNone/>
            </a:pPr>
            <a:r>
              <a:rPr lang="sv-SE" dirty="0" smtClean="0"/>
              <a:t>17 95 40</a:t>
            </a:r>
          </a:p>
          <a:p>
            <a:pPr marL="0" indent="0">
              <a:buNone/>
            </a:pPr>
            <a:r>
              <a:rPr lang="sv-SE" dirty="0" smtClean="0">
                <a:hlinkClick r:id="rId2"/>
              </a:rPr>
              <a:t>elin.edling@gavle.se</a:t>
            </a:r>
            <a:endParaRPr lang="sv-SE" dirty="0" smtClean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7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E-serviceprogram med syfte att vi i slutändan ska bygga ”rätt tjänster”</a:t>
            </a:r>
            <a:endParaRPr lang="sv-SE" dirty="0"/>
          </a:p>
        </p:txBody>
      </p:sp>
      <p:sp>
        <p:nvSpPr>
          <p:cNvPr id="11" name="Platshållare för innehåll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Göra analyser – vissa av dessa blir e-tjänster</a:t>
            </a:r>
          </a:p>
          <a:p>
            <a:r>
              <a:rPr lang="sv-SE" dirty="0" smtClean="0"/>
              <a:t>Skapa bra beslutsunderlag som stöttar i att prioritera vilka satsningar vi ska göra</a:t>
            </a:r>
          </a:p>
          <a:p>
            <a:r>
              <a:rPr lang="sv-SE" dirty="0" smtClean="0"/>
              <a:t>Bidra med koncernperspektiv</a:t>
            </a:r>
          </a:p>
          <a:p>
            <a:r>
              <a:rPr lang="sv-SE" dirty="0" smtClean="0"/>
              <a:t>Inspirera</a:t>
            </a:r>
          </a:p>
          <a:p>
            <a:r>
              <a:rPr lang="sv-SE" dirty="0" smtClean="0"/>
              <a:t>Omvärldsbevaka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92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Varför </a:t>
            </a:r>
            <a:r>
              <a:rPr lang="sv-SE" dirty="0" err="1" smtClean="0"/>
              <a:t>eTjänst</a:t>
            </a:r>
            <a:r>
              <a:rPr lang="sv-SE" dirty="0" smtClean="0"/>
              <a:t>?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8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Statistik värmepumpar 2012 - 2014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349 ansökningar totalt</a:t>
            </a:r>
          </a:p>
          <a:p>
            <a:r>
              <a:rPr lang="sv-SE" dirty="0" smtClean="0"/>
              <a:t>21% felaktiga</a:t>
            </a:r>
          </a:p>
          <a:p>
            <a:endParaRPr lang="sv-SE" dirty="0"/>
          </a:p>
          <a:p>
            <a:r>
              <a:rPr lang="sv-SE" dirty="0" smtClean="0"/>
              <a:t>Mörkertal – ringer, dubbla?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05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Om e-service på Gävle kommun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2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”Hört på stan”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9" name="Rundad rektangulär 8"/>
          <p:cNvSpPr/>
          <p:nvPr/>
        </p:nvSpPr>
        <p:spPr>
          <a:xfrm>
            <a:off x="6084168" y="2780928"/>
            <a:ext cx="1440160" cy="792088"/>
          </a:xfrm>
          <a:prstGeom prst="wedgeRoundRectCallout">
            <a:avLst>
              <a:gd name="adj1" fmla="val -46230"/>
              <a:gd name="adj2" fmla="val 6610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”Vad kostar min hemtjänst”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0" name="Rundad rektangulär 9"/>
          <p:cNvSpPr/>
          <p:nvPr/>
        </p:nvSpPr>
        <p:spPr>
          <a:xfrm>
            <a:off x="6876256" y="3933056"/>
            <a:ext cx="1584176" cy="936104"/>
          </a:xfrm>
          <a:prstGeom prst="wedgeRoundRectCallout">
            <a:avLst>
              <a:gd name="adj1" fmla="val -46230"/>
              <a:gd name="adj2" fmla="val 6610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”Men hallå! Telefontid, jag vill ju ha svar NU”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1" name="Rundad rektangulär 10"/>
          <p:cNvSpPr/>
          <p:nvPr/>
        </p:nvSpPr>
        <p:spPr>
          <a:xfrm>
            <a:off x="251520" y="1916832"/>
            <a:ext cx="1656184" cy="1368152"/>
          </a:xfrm>
          <a:prstGeom prst="wedgeRoundRectCallout">
            <a:avLst>
              <a:gd name="adj1" fmla="val -46230"/>
              <a:gd name="adj2" fmla="val 6610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”Jag skickade ju in min ansökan för länge sedan, vad händer?”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2" name="Rundad rektangulär 11"/>
          <p:cNvSpPr/>
          <p:nvPr/>
        </p:nvSpPr>
        <p:spPr>
          <a:xfrm>
            <a:off x="2411760" y="2276872"/>
            <a:ext cx="1512168" cy="1008112"/>
          </a:xfrm>
          <a:prstGeom prst="wedgeRoundRectCallout">
            <a:avLst>
              <a:gd name="adj1" fmla="val -46230"/>
              <a:gd name="adj2" fmla="val 6610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”Hur vet jag vilken utförare som är bäst?”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4" name="Rundad rektangulär 13"/>
          <p:cNvSpPr/>
          <p:nvPr/>
        </p:nvSpPr>
        <p:spPr>
          <a:xfrm>
            <a:off x="3059832" y="4149080"/>
            <a:ext cx="1512168" cy="1008112"/>
          </a:xfrm>
          <a:prstGeom prst="wedgeRoundRectCallout">
            <a:avLst>
              <a:gd name="adj1" fmla="val -46230"/>
              <a:gd name="adj2" fmla="val 6610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”Frimärke, vad är det för någonting?”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5" name="Rundad rektangulär 14"/>
          <p:cNvSpPr/>
          <p:nvPr/>
        </p:nvSpPr>
        <p:spPr>
          <a:xfrm>
            <a:off x="6516216" y="1628800"/>
            <a:ext cx="1656184" cy="792088"/>
          </a:xfrm>
          <a:prstGeom prst="wedgeRoundRectCallout">
            <a:avLst>
              <a:gd name="adj1" fmla="val -46230"/>
              <a:gd name="adj2" fmla="val 6610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” Kan jag inte söka skola via mobilen?”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6" name="Rundad rektangulär 15"/>
          <p:cNvSpPr/>
          <p:nvPr/>
        </p:nvSpPr>
        <p:spPr>
          <a:xfrm>
            <a:off x="4283968" y="1916832"/>
            <a:ext cx="1512168" cy="648072"/>
          </a:xfrm>
          <a:prstGeom prst="wedgeRoundRectCallout">
            <a:avLst>
              <a:gd name="adj1" fmla="val -46230"/>
              <a:gd name="adj2" fmla="val 6610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”Hur mår min mamma?”</a:t>
            </a:r>
            <a:endParaRPr lang="sv-SE" sz="1400" dirty="0">
              <a:solidFill>
                <a:schemeClr val="bg1"/>
              </a:solidFill>
            </a:endParaRPr>
          </a:p>
        </p:txBody>
      </p:sp>
      <p:sp>
        <p:nvSpPr>
          <p:cNvPr id="17" name="Rundad rektangulär 16"/>
          <p:cNvSpPr/>
          <p:nvPr/>
        </p:nvSpPr>
        <p:spPr>
          <a:xfrm>
            <a:off x="5004048" y="4149080"/>
            <a:ext cx="1656184" cy="1368152"/>
          </a:xfrm>
          <a:prstGeom prst="wedgeRoundRectCallout">
            <a:avLst>
              <a:gd name="adj1" fmla="val -46230"/>
              <a:gd name="adj2" fmla="val 66108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sz="1400" dirty="0" smtClean="0">
                <a:solidFill>
                  <a:schemeClr val="bg1"/>
                </a:solidFill>
              </a:rPr>
              <a:t>”Hur lång tid tar det innan jag får svar på mitt ärende?”</a:t>
            </a:r>
            <a:endParaRPr lang="sv-SE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\\gavle.se\data$\Allmdata_Gavle_Personal\Övrigt - rensas varje lördag\Sofia\sommarkvall_karlbogren_DSC_0251_edi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33056"/>
            <a:ext cx="2459765" cy="1844824"/>
          </a:xfrm>
          <a:prstGeom prst="rect">
            <a:avLst/>
          </a:prstGeom>
          <a:noFill/>
        </p:spPr>
      </p:pic>
      <p:pic>
        <p:nvPicPr>
          <p:cNvPr id="18" name="Bildobjekt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373216"/>
            <a:ext cx="1576391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Internettrender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846C1-F72D-41C2-8063-01C44EF4A75B}" type="datetime1">
              <a:rPr lang="sv-SE" smtClean="0"/>
              <a:pPr/>
              <a:t>2015-03-17</a:t>
            </a:fld>
            <a:endParaRPr lang="en-GB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Gävle kommun</a:t>
            </a:r>
            <a:endParaRPr lang="en-GB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1CCED-C06E-4325-AB7A-98A9C7CD34E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7" name="textruta 6"/>
          <p:cNvSpPr txBox="1"/>
          <p:nvPr/>
        </p:nvSpPr>
        <p:spPr>
          <a:xfrm>
            <a:off x="0" y="5733256"/>
            <a:ext cx="3281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i="1" dirty="0" smtClean="0"/>
              <a:t>Källa: ”Svenskarna och Internet, Olle </a:t>
            </a:r>
            <a:r>
              <a:rPr lang="sv-SE" sz="1200" i="1" dirty="0" err="1" smtClean="0"/>
              <a:t>Findahl</a:t>
            </a:r>
            <a:r>
              <a:rPr lang="sv-SE" sz="1200" i="1" dirty="0" smtClean="0"/>
              <a:t>”</a:t>
            </a:r>
          </a:p>
        </p:txBody>
      </p:sp>
      <p:sp>
        <p:nvSpPr>
          <p:cNvPr id="8" name="textruta 7"/>
          <p:cNvSpPr txBox="1"/>
          <p:nvPr/>
        </p:nvSpPr>
        <p:spPr>
          <a:xfrm>
            <a:off x="251520" y="1988840"/>
            <a:ext cx="324035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i="1" dirty="0" smtClean="0"/>
              <a:t>Internetanvändningen har stabiliserats samtidigt som den mobila boomen fortsätter</a:t>
            </a:r>
          </a:p>
          <a:p>
            <a:r>
              <a:rPr lang="sv-SE" sz="1000" i="1" dirty="0" smtClean="0"/>
              <a:t>Tiden som läggs på mobilt internet har mer än tredubblats på två år</a:t>
            </a:r>
          </a:p>
        </p:txBody>
      </p:sp>
      <p:sp>
        <p:nvSpPr>
          <p:cNvPr id="10" name="textruta 9"/>
          <p:cNvSpPr txBox="1"/>
          <p:nvPr/>
        </p:nvSpPr>
        <p:spPr>
          <a:xfrm>
            <a:off x="4932040" y="1484784"/>
            <a:ext cx="324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i="1" dirty="0" smtClean="0"/>
              <a:t>Fortfarande står 1,1 miljoner utanför Internet</a:t>
            </a:r>
          </a:p>
        </p:txBody>
      </p:sp>
      <p:sp>
        <p:nvSpPr>
          <p:cNvPr id="11" name="textruta 10"/>
          <p:cNvSpPr txBox="1"/>
          <p:nvPr/>
        </p:nvSpPr>
        <p:spPr>
          <a:xfrm>
            <a:off x="4427984" y="2348880"/>
            <a:ext cx="324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i="1" dirty="0" smtClean="0"/>
              <a:t>Två av tre använder smarta mobiler för att koppla upp sig mot internet</a:t>
            </a:r>
          </a:p>
        </p:txBody>
      </p:sp>
      <p:sp>
        <p:nvSpPr>
          <p:cNvPr id="12" name="textruta 11"/>
          <p:cNvSpPr txBox="1"/>
          <p:nvPr/>
        </p:nvSpPr>
        <p:spPr>
          <a:xfrm>
            <a:off x="899592" y="3356992"/>
            <a:ext cx="3240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i="1" dirty="0" smtClean="0"/>
              <a:t>Spridningen av surfplattor har tagit fart</a:t>
            </a:r>
          </a:p>
          <a:p>
            <a:r>
              <a:rPr lang="sv-SE" sz="1000" i="1" dirty="0" smtClean="0"/>
              <a:t>Var tredje svensk har tillgång till en sådan</a:t>
            </a:r>
          </a:p>
        </p:txBody>
      </p:sp>
      <p:sp>
        <p:nvSpPr>
          <p:cNvPr id="13" name="textruta 12"/>
          <p:cNvSpPr txBox="1"/>
          <p:nvPr/>
        </p:nvSpPr>
        <p:spPr>
          <a:xfrm>
            <a:off x="755576" y="4869160"/>
            <a:ext cx="3240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i="1" dirty="0" smtClean="0"/>
              <a:t>Nära hälften av alla tvååringar använder Internet</a:t>
            </a:r>
          </a:p>
          <a:p>
            <a:r>
              <a:rPr lang="sv-SE" sz="1000" i="1" dirty="0" smtClean="0"/>
              <a:t>För fyra år sedan var det bara några procent</a:t>
            </a:r>
          </a:p>
        </p:txBody>
      </p:sp>
      <p:sp>
        <p:nvSpPr>
          <p:cNvPr id="14" name="textruta 13"/>
          <p:cNvSpPr txBox="1"/>
          <p:nvPr/>
        </p:nvSpPr>
        <p:spPr>
          <a:xfrm>
            <a:off x="5687617" y="3212976"/>
            <a:ext cx="324035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i="1" dirty="0" smtClean="0"/>
              <a:t>Internet tar allt större plats i skolan</a:t>
            </a:r>
          </a:p>
          <a:p>
            <a:r>
              <a:rPr lang="sv-SE" sz="1000" i="1" dirty="0" smtClean="0"/>
              <a:t>Under de senaste fyra åren har tiden med internet i skolan fördubblats</a:t>
            </a:r>
          </a:p>
        </p:txBody>
      </p:sp>
      <p:sp>
        <p:nvSpPr>
          <p:cNvPr id="15" name="textruta 14"/>
          <p:cNvSpPr txBox="1"/>
          <p:nvPr/>
        </p:nvSpPr>
        <p:spPr>
          <a:xfrm>
            <a:off x="323528" y="4077072"/>
            <a:ext cx="3240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i="1" dirty="0" err="1" smtClean="0"/>
              <a:t>Facebook</a:t>
            </a:r>
            <a:r>
              <a:rPr lang="sv-SE" sz="1600" b="1" i="1" dirty="0" smtClean="0"/>
              <a:t> håller greppet</a:t>
            </a:r>
          </a:p>
          <a:p>
            <a:r>
              <a:rPr lang="sv-SE" sz="1000" i="1" dirty="0" smtClean="0"/>
              <a:t>Så gott som alla som besöker sociala nätverk besöker också </a:t>
            </a:r>
            <a:r>
              <a:rPr lang="sv-SE" sz="1000" i="1" dirty="0" err="1" smtClean="0"/>
              <a:t>Facebook</a:t>
            </a:r>
            <a:r>
              <a:rPr lang="sv-SE" sz="1000" i="1" dirty="0" smtClean="0"/>
              <a:t>  - 66% av internetanvändarna</a:t>
            </a:r>
          </a:p>
        </p:txBody>
      </p:sp>
      <p:pic>
        <p:nvPicPr>
          <p:cNvPr id="32770" name="Picture 2" descr="soi2013coll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4386029"/>
            <a:ext cx="4427984" cy="24719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786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Gävl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64679"/>
      </a:accent1>
      <a:accent2>
        <a:srgbClr val="A12B76"/>
      </a:accent2>
      <a:accent3>
        <a:srgbClr val="5E9732"/>
      </a:accent3>
      <a:accent4>
        <a:srgbClr val="5E6E66"/>
      </a:accent4>
      <a:accent5>
        <a:srgbClr val="00A8B4"/>
      </a:accent5>
      <a:accent6>
        <a:srgbClr val="EEB111"/>
      </a:accent6>
      <a:hlink>
        <a:srgbClr val="0000FF"/>
      </a:hlink>
      <a:folHlink>
        <a:srgbClr val="800080"/>
      </a:folHlink>
    </a:clrScheme>
    <a:fontScheme name="Gävle PowerPoi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ot="0" spcFirstLastPara="0" vertOverflow="overflow" horzOverflow="overflow" vert="horz" wrap="square" lIns="180000" tIns="180000" rIns="180000" bIns="180000" numCol="1" spcCol="0" rtlCol="0" fromWordArt="0" anchor="ctr" anchorCtr="1" forceAA="0" compatLnSpc="1">
        <a:prstTxWarp prst="textNoShape">
          <a:avLst/>
        </a:prstTxWarp>
        <a:noAutofit/>
      </a:bodyPr>
      <a:lstStyle>
        <a:defPPr>
          <a:defRPr sz="1400"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ma">
  <a:themeElements>
    <a:clrScheme name="Gävl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64679"/>
      </a:accent1>
      <a:accent2>
        <a:srgbClr val="A12B76"/>
      </a:accent2>
      <a:accent3>
        <a:srgbClr val="5E9732"/>
      </a:accent3>
      <a:accent4>
        <a:srgbClr val="5E6E66"/>
      </a:accent4>
      <a:accent5>
        <a:srgbClr val="00A8B4"/>
      </a:accent5>
      <a:accent6>
        <a:srgbClr val="EEB111"/>
      </a:accent6>
      <a:hlink>
        <a:srgbClr val="0000FF"/>
      </a:hlink>
      <a:folHlink>
        <a:srgbClr val="800080"/>
      </a:folHlink>
    </a:clrScheme>
    <a:fontScheme name="Gäv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Gävl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64679"/>
      </a:accent1>
      <a:accent2>
        <a:srgbClr val="A12B76"/>
      </a:accent2>
      <a:accent3>
        <a:srgbClr val="5E9732"/>
      </a:accent3>
      <a:accent4>
        <a:srgbClr val="5E6E66"/>
      </a:accent4>
      <a:accent5>
        <a:srgbClr val="00A8B4"/>
      </a:accent5>
      <a:accent6>
        <a:srgbClr val="EEB111"/>
      </a:accent6>
      <a:hlink>
        <a:srgbClr val="0000FF"/>
      </a:hlink>
      <a:folHlink>
        <a:srgbClr val="800080"/>
      </a:folHlink>
    </a:clrScheme>
    <a:fontScheme name="Gävl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3808</TotalTime>
  <Words>951</Words>
  <Application>Microsoft Office PowerPoint</Application>
  <PresentationFormat>Bildspel på skärmen (4:3)</PresentationFormat>
  <Paragraphs>281</Paragraphs>
  <Slides>30</Slides>
  <Notes>1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Presentation</vt:lpstr>
      <vt:lpstr>Workshop - Värmepump</vt:lpstr>
      <vt:lpstr>Agenda</vt:lpstr>
      <vt:lpstr>Tanke om resultat från dagen</vt:lpstr>
      <vt:lpstr>E-serviceprogram med syfte att vi i slutändan ska bygga ”rätt tjänster”</vt:lpstr>
      <vt:lpstr>Varför eTjänst?</vt:lpstr>
      <vt:lpstr>Statistik värmepumpar 2012 - 2014</vt:lpstr>
      <vt:lpstr>Om e-service på Gävle kommun</vt:lpstr>
      <vt:lpstr>”Hört på stan”</vt:lpstr>
      <vt:lpstr>Internettrender</vt:lpstr>
      <vt:lpstr>PowerPoint-presentation</vt:lpstr>
      <vt:lpstr>Tillbakablick och lite framåt</vt:lpstr>
      <vt:lpstr>Gävle kommuns definition  E-service … eller digital service</vt:lpstr>
      <vt:lpstr>Vad är en bra e-tjänst för oss?</vt:lpstr>
      <vt:lpstr>Bra jobbat Gävle!</vt:lpstr>
      <vt:lpstr>Antal ärenden per e-tjänst 2014</vt:lpstr>
      <vt:lpstr>PowerPoint-presentation</vt:lpstr>
      <vt:lpstr>Vi strävar efter enhetlighet</vt:lpstr>
      <vt:lpstr>Vad är framgångsfaktorerna framöver?</vt:lpstr>
      <vt:lpstr>En mix av kompetenser krävs runt bordet för att få fram e-tjänster</vt:lpstr>
      <vt:lpstr>Katrineholms kommun</vt:lpstr>
      <vt:lpstr>Stockholms stad</vt:lpstr>
      <vt:lpstr>Bild på kartan från Stockholm</vt:lpstr>
      <vt:lpstr>PowerPoint-presentation</vt:lpstr>
      <vt:lpstr>Saker att förhålla sig till</vt:lpstr>
      <vt:lpstr>Vad är en process?</vt:lpstr>
      <vt:lpstr>Processen värmepump utifrån kundens perspektiv</vt:lpstr>
      <vt:lpstr>Diskussion kring behov utifrån beskriven process</vt:lpstr>
      <vt:lpstr>Varför eTjänst?</vt:lpstr>
      <vt:lpstr>Nästa steg</vt:lpstr>
      <vt:lpstr>Tack!</vt:lpstr>
    </vt:vector>
  </TitlesOfParts>
  <Company>Gävle Kommun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1  En kundtjänst</dc:title>
  <dc:creator>iyy380</dc:creator>
  <cp:lastModifiedBy>Edling, Elin</cp:lastModifiedBy>
  <cp:revision>67</cp:revision>
  <cp:lastPrinted>2014-09-18T09:19:48Z</cp:lastPrinted>
  <dcterms:created xsi:type="dcterms:W3CDTF">2012-10-10T07:16:47Z</dcterms:created>
  <dcterms:modified xsi:type="dcterms:W3CDTF">2015-03-17T12:58:10Z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-1245845467</vt:i4>
  </property>
  <property fmtid="{D5CDD505-2E9C-101B-9397-08002B2CF9AE}" pid="3" name="_NewReviewCycle">
    <vt:lpwstr/>
  </property>
  <property fmtid="{D5CDD505-2E9C-101B-9397-08002B2CF9AE}" pid="4" name="_EmailSubject">
    <vt:lpwstr>Minnesanteckningar och material från gårdagens workshop</vt:lpwstr>
  </property>
  <property fmtid="{D5CDD505-2E9C-101B-9397-08002B2CF9AE}" pid="5" name="_AuthorEmail">
    <vt:lpwstr>elin.edling@gavle.se</vt:lpwstr>
  </property>
  <property fmtid="{D5CDD505-2E9C-101B-9397-08002B2CF9AE}" pid="6" name="_AuthorEmailDisplayName">
    <vt:lpwstr>Edling, Elin</vt:lpwstr>
  </property>
</Properties>
</file>